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1" r:id="rId2"/>
    <p:sldId id="276" r:id="rId3"/>
    <p:sldId id="296" r:id="rId4"/>
    <p:sldId id="274"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073" autoAdjust="0"/>
  </p:normalViewPr>
  <p:slideViewPr>
    <p:cSldViewPr>
      <p:cViewPr varScale="1">
        <p:scale>
          <a:sx n="95" d="100"/>
          <a:sy n="95" d="100"/>
        </p:scale>
        <p:origin x="118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0E0BD9-3028-4546-9D7A-4C6E1CFA01C8}" type="datetimeFigureOut">
              <a:rPr lang="en-US" smtClean="0"/>
              <a:t>8/7/2015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7AC4E5-9D07-4544-AD5E-CFCF12A5DC4B}" type="slidenum">
              <a:rPr lang="en-US" smtClean="0"/>
              <a:t>‹#›</a:t>
            </a:fld>
            <a:endParaRPr lang="en-US"/>
          </a:p>
        </p:txBody>
      </p:sp>
    </p:spTree>
    <p:extLst>
      <p:ext uri="{BB962C8B-B14F-4D97-AF65-F5344CB8AC3E}">
        <p14:creationId xmlns:p14="http://schemas.microsoft.com/office/powerpoint/2010/main" val="1622554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29057" indent="-280406" eaLnBrk="0" hangingPunct="0">
              <a:defRPr>
                <a:solidFill>
                  <a:schemeClr val="tx1"/>
                </a:solidFill>
                <a:latin typeface="Arial" pitchFamily="34" charset="0"/>
                <a:cs typeface="Arial" pitchFamily="34" charset="0"/>
              </a:defRPr>
            </a:lvl2pPr>
            <a:lvl3pPr marL="1121626" indent="-224325" eaLnBrk="0" hangingPunct="0">
              <a:defRPr>
                <a:solidFill>
                  <a:schemeClr val="tx1"/>
                </a:solidFill>
                <a:latin typeface="Arial" pitchFamily="34" charset="0"/>
                <a:cs typeface="Arial" pitchFamily="34" charset="0"/>
              </a:defRPr>
            </a:lvl3pPr>
            <a:lvl4pPr marL="1570276" indent="-224325" eaLnBrk="0" hangingPunct="0">
              <a:defRPr>
                <a:solidFill>
                  <a:schemeClr val="tx1"/>
                </a:solidFill>
                <a:latin typeface="Arial" pitchFamily="34" charset="0"/>
                <a:cs typeface="Arial" pitchFamily="34" charset="0"/>
              </a:defRPr>
            </a:lvl4pPr>
            <a:lvl5pPr marL="2018927" indent="-224325" eaLnBrk="0" hangingPunct="0">
              <a:defRPr>
                <a:solidFill>
                  <a:schemeClr val="tx1"/>
                </a:solidFill>
                <a:latin typeface="Arial" pitchFamily="34" charset="0"/>
                <a:cs typeface="Arial" pitchFamily="34" charset="0"/>
              </a:defRPr>
            </a:lvl5pPr>
            <a:lvl6pPr marL="2467577" indent="-224325" eaLnBrk="0" fontAlgn="base" hangingPunct="0">
              <a:spcBef>
                <a:spcPct val="0"/>
              </a:spcBef>
              <a:spcAft>
                <a:spcPct val="0"/>
              </a:spcAft>
              <a:defRPr>
                <a:solidFill>
                  <a:schemeClr val="tx1"/>
                </a:solidFill>
                <a:latin typeface="Arial" pitchFamily="34" charset="0"/>
                <a:cs typeface="Arial" pitchFamily="34" charset="0"/>
              </a:defRPr>
            </a:lvl6pPr>
            <a:lvl7pPr marL="2916227" indent="-224325" eaLnBrk="0" fontAlgn="base" hangingPunct="0">
              <a:spcBef>
                <a:spcPct val="0"/>
              </a:spcBef>
              <a:spcAft>
                <a:spcPct val="0"/>
              </a:spcAft>
              <a:defRPr>
                <a:solidFill>
                  <a:schemeClr val="tx1"/>
                </a:solidFill>
                <a:latin typeface="Arial" pitchFamily="34" charset="0"/>
                <a:cs typeface="Arial" pitchFamily="34" charset="0"/>
              </a:defRPr>
            </a:lvl7pPr>
            <a:lvl8pPr marL="3364878" indent="-224325" eaLnBrk="0" fontAlgn="base" hangingPunct="0">
              <a:spcBef>
                <a:spcPct val="0"/>
              </a:spcBef>
              <a:spcAft>
                <a:spcPct val="0"/>
              </a:spcAft>
              <a:defRPr>
                <a:solidFill>
                  <a:schemeClr val="tx1"/>
                </a:solidFill>
                <a:latin typeface="Arial" pitchFamily="34" charset="0"/>
                <a:cs typeface="Arial" pitchFamily="34" charset="0"/>
              </a:defRPr>
            </a:lvl8pPr>
            <a:lvl9pPr marL="3813528" indent="-2243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DA19431-C7EA-45EB-B50C-7D5431336248}" type="slidenum">
              <a:rPr lang="en-US" smtClean="0">
                <a:latin typeface="Calibri" pitchFamily="34" charset="0"/>
              </a:rPr>
              <a:pPr eaLnBrk="1" hangingPunct="1"/>
              <a:t>1</a:t>
            </a:fld>
            <a:endParaRPr lang="en-US" smtClean="0">
              <a:latin typeface="Calibri" pitchFamily="34" charset="0"/>
            </a:endParaRPr>
          </a:p>
        </p:txBody>
      </p:sp>
      <p:sp>
        <p:nvSpPr>
          <p:cNvPr id="256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Let</a:t>
            </a:r>
            <a:r>
              <a:rPr lang="en-US" baseline="0" dirty="0" smtClean="0"/>
              <a:t> me start with a brief overview of REACH NC. We are a statewide implementation of </a:t>
            </a:r>
            <a:r>
              <a:rPr lang="en-US" baseline="0" dirty="0" err="1" smtClean="0"/>
              <a:t>Scival</a:t>
            </a:r>
            <a:r>
              <a:rPr lang="en-US" baseline="0" dirty="0" smtClean="0"/>
              <a:t> PURE Experts RNS, encompassing 20 institutions, showcasing </a:t>
            </a:r>
            <a:endParaRPr lang="en-US" dirty="0" smtClean="0"/>
          </a:p>
        </p:txBody>
      </p:sp>
    </p:spTree>
    <p:extLst>
      <p:ext uri="{BB962C8B-B14F-4D97-AF65-F5344CB8AC3E}">
        <p14:creationId xmlns:p14="http://schemas.microsoft.com/office/powerpoint/2010/main" val="511843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48643" indent="-448643">
              <a:spcBef>
                <a:spcPct val="0"/>
              </a:spcBef>
              <a:buFontTx/>
              <a:buChar char="•"/>
            </a:pPr>
            <a:r>
              <a:rPr lang="en-US" altLang="en-US" dirty="0" smtClean="0"/>
              <a:t>was initially formed by UNC Chapel Hill and NC State Universities recognizing need to make it easier to access university expertise . A REACH NC pilot was created in 2010 representing expertise at UNC-Chapel Hill and NC State University.  Interest in the pilot initiative and its potential attracted the funding needed to expand the portal. Rec’d seed funding from RENCI, TRACS, UNC System and Duke. Initial REACH profiles from NCSU &amp; UNC Chapel Hill launched in May </a:t>
            </a:r>
            <a:r>
              <a:rPr lang="en-US" altLang="en-US" dirty="0" smtClean="0"/>
              <a:t>2011, full build out in 2012.</a:t>
            </a:r>
            <a:r>
              <a:rPr lang="en-US" altLang="en-US" baseline="0" dirty="0" smtClean="0"/>
              <a:t> In 2014 launched the REACH NC Resource Finder. </a:t>
            </a:r>
            <a:endParaRPr lang="en-US" altLang="en-US" dirty="0" smtClean="0"/>
          </a:p>
          <a:p>
            <a:pPr marL="448643" indent="-448643">
              <a:spcBef>
                <a:spcPct val="0"/>
              </a:spcBef>
              <a:buFontTx/>
              <a:buChar char="•"/>
            </a:pPr>
            <a:r>
              <a:rPr lang="en-US" altLang="en-US" dirty="0" smtClean="0"/>
              <a:t>Financial  and in-kind</a:t>
            </a:r>
            <a:r>
              <a:rPr lang="en-US" altLang="en-US" baseline="0" dirty="0" smtClean="0"/>
              <a:t> </a:t>
            </a:r>
            <a:r>
              <a:rPr lang="en-US" altLang="en-US" dirty="0" smtClean="0"/>
              <a:t>support </a:t>
            </a:r>
            <a:r>
              <a:rPr lang="en-US" altLang="en-US" dirty="0" smtClean="0"/>
              <a:t>from economic development agencies was particularly notable and directly responsible for the ability to pursue portal </a:t>
            </a:r>
            <a:r>
              <a:rPr lang="en-US" altLang="en-US" dirty="0" smtClean="0"/>
              <a:t>build-out</a:t>
            </a:r>
            <a:r>
              <a:rPr lang="en-US" altLang="en-US" baseline="0" dirty="0" smtClean="0"/>
              <a:t> and broaden our audience beyond the research/ academic world.</a:t>
            </a:r>
            <a:endParaRPr lang="en-US" altLang="en-US" dirty="0" smtClean="0"/>
          </a:p>
          <a:p>
            <a:pPr>
              <a:spcBef>
                <a:spcPct val="0"/>
              </a:spcBef>
            </a:pPr>
            <a:endParaRPr lang="en-US" altLang="en-US" dirty="0" smtClean="0"/>
          </a:p>
          <a:p>
            <a:pPr marL="448643" indent="-448643">
              <a:spcBef>
                <a:spcPct val="0"/>
              </a:spcBef>
              <a:buFontTx/>
              <a:buChar char="•"/>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29045" indent="-280402">
              <a:defRPr sz="1200">
                <a:solidFill>
                  <a:schemeClr val="tx1"/>
                </a:solidFill>
                <a:latin typeface="Calibri" pitchFamily="34" charset="0"/>
              </a:defRPr>
            </a:lvl2pPr>
            <a:lvl3pPr marL="1121608" indent="-224321">
              <a:defRPr sz="1200">
                <a:solidFill>
                  <a:schemeClr val="tx1"/>
                </a:solidFill>
                <a:latin typeface="Calibri" pitchFamily="34" charset="0"/>
              </a:defRPr>
            </a:lvl3pPr>
            <a:lvl4pPr marL="1570252" indent="-224321">
              <a:defRPr sz="1200">
                <a:solidFill>
                  <a:schemeClr val="tx1"/>
                </a:solidFill>
                <a:latin typeface="Calibri" pitchFamily="34" charset="0"/>
              </a:defRPr>
            </a:lvl4pPr>
            <a:lvl5pPr marL="2018894" indent="-224321">
              <a:defRPr sz="1200">
                <a:solidFill>
                  <a:schemeClr val="tx1"/>
                </a:solidFill>
                <a:latin typeface="Calibri" pitchFamily="34" charset="0"/>
              </a:defRPr>
            </a:lvl5pPr>
            <a:lvl6pPr marL="2467538" indent="-224321" eaLnBrk="0" fontAlgn="base" hangingPunct="0">
              <a:spcBef>
                <a:spcPct val="30000"/>
              </a:spcBef>
              <a:spcAft>
                <a:spcPct val="0"/>
              </a:spcAft>
              <a:defRPr sz="1200">
                <a:solidFill>
                  <a:schemeClr val="tx1"/>
                </a:solidFill>
                <a:latin typeface="Calibri" pitchFamily="34" charset="0"/>
              </a:defRPr>
            </a:lvl6pPr>
            <a:lvl7pPr marL="2916181" indent="-224321" eaLnBrk="0" fontAlgn="base" hangingPunct="0">
              <a:spcBef>
                <a:spcPct val="30000"/>
              </a:spcBef>
              <a:spcAft>
                <a:spcPct val="0"/>
              </a:spcAft>
              <a:defRPr sz="1200">
                <a:solidFill>
                  <a:schemeClr val="tx1"/>
                </a:solidFill>
                <a:latin typeface="Calibri" pitchFamily="34" charset="0"/>
              </a:defRPr>
            </a:lvl7pPr>
            <a:lvl8pPr marL="3364824" indent="-224321" eaLnBrk="0" fontAlgn="base" hangingPunct="0">
              <a:spcBef>
                <a:spcPct val="30000"/>
              </a:spcBef>
              <a:spcAft>
                <a:spcPct val="0"/>
              </a:spcAft>
              <a:defRPr sz="1200">
                <a:solidFill>
                  <a:schemeClr val="tx1"/>
                </a:solidFill>
                <a:latin typeface="Calibri" pitchFamily="34" charset="0"/>
              </a:defRPr>
            </a:lvl8pPr>
            <a:lvl9pPr marL="3813467" indent="-224321" eaLnBrk="0" fontAlgn="base" hangingPunct="0">
              <a:spcBef>
                <a:spcPct val="30000"/>
              </a:spcBef>
              <a:spcAft>
                <a:spcPct val="0"/>
              </a:spcAft>
              <a:defRPr sz="1200">
                <a:solidFill>
                  <a:schemeClr val="tx1"/>
                </a:solidFill>
                <a:latin typeface="Calibri" pitchFamily="34" charset="0"/>
              </a:defRPr>
            </a:lvl9pPr>
          </a:lstStyle>
          <a:p>
            <a:fld id="{9B5F7988-1A4F-423C-B3D4-440E7B6CD738}" type="slidenum">
              <a:rPr lang="en-US" altLang="en-US" smtClean="0">
                <a:solidFill>
                  <a:prstClr val="black"/>
                </a:solidFill>
              </a:rPr>
              <a:pPr/>
              <a:t>2</a:t>
            </a:fld>
            <a:endParaRPr lang="en-US" altLang="en-US" dirty="0" smtClean="0">
              <a:solidFill>
                <a:prstClr val="black"/>
              </a:solidFill>
            </a:endParaRPr>
          </a:p>
        </p:txBody>
      </p:sp>
    </p:spTree>
    <p:extLst>
      <p:ext uri="{BB962C8B-B14F-4D97-AF65-F5344CB8AC3E}">
        <p14:creationId xmlns:p14="http://schemas.microsoft.com/office/powerpoint/2010/main" val="2941009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We have used REACH NC in many of</a:t>
            </a:r>
            <a:r>
              <a:rPr lang="en-US" altLang="en-US" baseline="0" dirty="0" smtClean="0"/>
              <a:t> the ways already described by my colleagues. Today I want to focus on one specific use case.</a:t>
            </a:r>
          </a:p>
          <a:p>
            <a:pPr eaLnBrk="1" hangingPunct="1">
              <a:spcBef>
                <a:spcPct val="0"/>
              </a:spcBef>
            </a:pPr>
            <a:r>
              <a:rPr lang="en-US" altLang="en-US" dirty="0" smtClean="0"/>
              <a:t>One way we have used REACH NC effectively is enhancing</a:t>
            </a:r>
            <a:r>
              <a:rPr lang="en-US" altLang="en-US" baseline="0" dirty="0" smtClean="0"/>
              <a:t> the connections between  NC’s research and defense communities.</a:t>
            </a: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29045" indent="-280402">
              <a:defRPr sz="1200">
                <a:solidFill>
                  <a:schemeClr val="tx1"/>
                </a:solidFill>
                <a:latin typeface="Calibri" pitchFamily="34" charset="0"/>
              </a:defRPr>
            </a:lvl2pPr>
            <a:lvl3pPr marL="1121608" indent="-224321">
              <a:defRPr sz="1200">
                <a:solidFill>
                  <a:schemeClr val="tx1"/>
                </a:solidFill>
                <a:latin typeface="Calibri" pitchFamily="34" charset="0"/>
              </a:defRPr>
            </a:lvl3pPr>
            <a:lvl4pPr marL="1570252" indent="-224321">
              <a:defRPr sz="1200">
                <a:solidFill>
                  <a:schemeClr val="tx1"/>
                </a:solidFill>
                <a:latin typeface="Calibri" pitchFamily="34" charset="0"/>
              </a:defRPr>
            </a:lvl4pPr>
            <a:lvl5pPr marL="2018894" indent="-224321">
              <a:defRPr sz="1200">
                <a:solidFill>
                  <a:schemeClr val="tx1"/>
                </a:solidFill>
                <a:latin typeface="Calibri" pitchFamily="34" charset="0"/>
              </a:defRPr>
            </a:lvl5pPr>
            <a:lvl6pPr marL="2467538" indent="-224321" eaLnBrk="0" fontAlgn="base" hangingPunct="0">
              <a:spcBef>
                <a:spcPct val="30000"/>
              </a:spcBef>
              <a:spcAft>
                <a:spcPct val="0"/>
              </a:spcAft>
              <a:defRPr sz="1200">
                <a:solidFill>
                  <a:schemeClr val="tx1"/>
                </a:solidFill>
                <a:latin typeface="Calibri" pitchFamily="34" charset="0"/>
              </a:defRPr>
            </a:lvl6pPr>
            <a:lvl7pPr marL="2916181" indent="-224321" eaLnBrk="0" fontAlgn="base" hangingPunct="0">
              <a:spcBef>
                <a:spcPct val="30000"/>
              </a:spcBef>
              <a:spcAft>
                <a:spcPct val="0"/>
              </a:spcAft>
              <a:defRPr sz="1200">
                <a:solidFill>
                  <a:schemeClr val="tx1"/>
                </a:solidFill>
                <a:latin typeface="Calibri" pitchFamily="34" charset="0"/>
              </a:defRPr>
            </a:lvl7pPr>
            <a:lvl8pPr marL="3364824" indent="-224321" eaLnBrk="0" fontAlgn="base" hangingPunct="0">
              <a:spcBef>
                <a:spcPct val="30000"/>
              </a:spcBef>
              <a:spcAft>
                <a:spcPct val="0"/>
              </a:spcAft>
              <a:defRPr sz="1200">
                <a:solidFill>
                  <a:schemeClr val="tx1"/>
                </a:solidFill>
                <a:latin typeface="Calibri" pitchFamily="34" charset="0"/>
              </a:defRPr>
            </a:lvl8pPr>
            <a:lvl9pPr marL="3813467" indent="-224321" eaLnBrk="0" fontAlgn="base" hangingPunct="0">
              <a:spcBef>
                <a:spcPct val="30000"/>
              </a:spcBef>
              <a:spcAft>
                <a:spcPct val="0"/>
              </a:spcAft>
              <a:defRPr sz="1200">
                <a:solidFill>
                  <a:schemeClr val="tx1"/>
                </a:solidFill>
                <a:latin typeface="Calibri" pitchFamily="34" charset="0"/>
              </a:defRPr>
            </a:lvl9pPr>
          </a:lstStyle>
          <a:p>
            <a:fld id="{CA76521E-C516-4AF7-B6EA-02BB9BF8AFFA}" type="slidenum">
              <a:rPr lang="en-US" altLang="en-US" smtClean="0">
                <a:solidFill>
                  <a:prstClr val="black"/>
                </a:solidFill>
              </a:rPr>
              <a:pPr/>
              <a:t>3</a:t>
            </a:fld>
            <a:endParaRPr lang="en-US" altLang="en-US" dirty="0" smtClean="0">
              <a:solidFill>
                <a:prstClr val="black"/>
              </a:solidFill>
            </a:endParaRPr>
          </a:p>
        </p:txBody>
      </p:sp>
      <p:sp>
        <p:nvSpPr>
          <p:cNvPr id="13317" name="Footer Placeholder 1"/>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29045" indent="-280402">
              <a:defRPr sz="1200">
                <a:solidFill>
                  <a:schemeClr val="tx1"/>
                </a:solidFill>
                <a:latin typeface="Calibri" pitchFamily="34" charset="0"/>
              </a:defRPr>
            </a:lvl2pPr>
            <a:lvl3pPr marL="1121608" indent="-224321">
              <a:defRPr sz="1200">
                <a:solidFill>
                  <a:schemeClr val="tx1"/>
                </a:solidFill>
                <a:latin typeface="Calibri" pitchFamily="34" charset="0"/>
              </a:defRPr>
            </a:lvl3pPr>
            <a:lvl4pPr marL="1570252" indent="-224321">
              <a:defRPr sz="1200">
                <a:solidFill>
                  <a:schemeClr val="tx1"/>
                </a:solidFill>
                <a:latin typeface="Calibri" pitchFamily="34" charset="0"/>
              </a:defRPr>
            </a:lvl4pPr>
            <a:lvl5pPr marL="2018894" indent="-224321">
              <a:defRPr sz="1200">
                <a:solidFill>
                  <a:schemeClr val="tx1"/>
                </a:solidFill>
                <a:latin typeface="Calibri" pitchFamily="34" charset="0"/>
              </a:defRPr>
            </a:lvl5pPr>
            <a:lvl6pPr marL="2467538" indent="-224321" eaLnBrk="0" fontAlgn="base" hangingPunct="0">
              <a:spcBef>
                <a:spcPct val="30000"/>
              </a:spcBef>
              <a:spcAft>
                <a:spcPct val="0"/>
              </a:spcAft>
              <a:defRPr sz="1200">
                <a:solidFill>
                  <a:schemeClr val="tx1"/>
                </a:solidFill>
                <a:latin typeface="Calibri" pitchFamily="34" charset="0"/>
              </a:defRPr>
            </a:lvl6pPr>
            <a:lvl7pPr marL="2916181" indent="-224321" eaLnBrk="0" fontAlgn="base" hangingPunct="0">
              <a:spcBef>
                <a:spcPct val="30000"/>
              </a:spcBef>
              <a:spcAft>
                <a:spcPct val="0"/>
              </a:spcAft>
              <a:defRPr sz="1200">
                <a:solidFill>
                  <a:schemeClr val="tx1"/>
                </a:solidFill>
                <a:latin typeface="Calibri" pitchFamily="34" charset="0"/>
              </a:defRPr>
            </a:lvl7pPr>
            <a:lvl8pPr marL="3364824" indent="-224321" eaLnBrk="0" fontAlgn="base" hangingPunct="0">
              <a:spcBef>
                <a:spcPct val="30000"/>
              </a:spcBef>
              <a:spcAft>
                <a:spcPct val="0"/>
              </a:spcAft>
              <a:defRPr sz="1200">
                <a:solidFill>
                  <a:schemeClr val="tx1"/>
                </a:solidFill>
                <a:latin typeface="Calibri" pitchFamily="34" charset="0"/>
              </a:defRPr>
            </a:lvl8pPr>
            <a:lvl9pPr marL="3813467" indent="-224321" eaLnBrk="0" fontAlgn="base" hangingPunct="0">
              <a:spcBef>
                <a:spcPct val="30000"/>
              </a:spcBef>
              <a:spcAft>
                <a:spcPct val="0"/>
              </a:spcAft>
              <a:defRPr sz="1200">
                <a:solidFill>
                  <a:schemeClr val="tx1"/>
                </a:solidFill>
                <a:latin typeface="Calibri" pitchFamily="34" charset="0"/>
              </a:defRPr>
            </a:lvl9pPr>
          </a:lstStyle>
          <a:p>
            <a:r>
              <a:rPr lang="en-US" altLang="en-US" dirty="0" smtClean="0">
                <a:solidFill>
                  <a:prstClr val="black"/>
                </a:solidFill>
              </a:rPr>
              <a:t>S. Sankaran, REACH NC, 6/10/2013</a:t>
            </a:r>
          </a:p>
        </p:txBody>
      </p:sp>
    </p:spTree>
    <p:extLst>
      <p:ext uri="{BB962C8B-B14F-4D97-AF65-F5344CB8AC3E}">
        <p14:creationId xmlns:p14="http://schemas.microsoft.com/office/powerpoint/2010/main" val="1948707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dirty="0" smtClean="0">
                <a:solidFill>
                  <a:schemeClr val="tx1"/>
                </a:solidFill>
                <a:effectLst/>
                <a:latin typeface="+mn-lt"/>
                <a:ea typeface="+mn-ea"/>
                <a:cs typeface="+mn-cs"/>
              </a:rPr>
              <a:t>This is a photo of the Round Robin day in action.  We had DAG members and advisors talking one-on-one with UNC faculty about project ideas and how to match those up with relevant DoD programs. </a:t>
            </a:r>
          </a:p>
          <a:p>
            <a:pPr eaLnBrk="1" hangingPunct="1">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29045" indent="-280402">
              <a:defRPr sz="1200">
                <a:solidFill>
                  <a:schemeClr val="tx1"/>
                </a:solidFill>
                <a:latin typeface="Calibri" pitchFamily="34" charset="0"/>
              </a:defRPr>
            </a:lvl2pPr>
            <a:lvl3pPr marL="1121608" indent="-224321">
              <a:defRPr sz="1200">
                <a:solidFill>
                  <a:schemeClr val="tx1"/>
                </a:solidFill>
                <a:latin typeface="Calibri" pitchFamily="34" charset="0"/>
              </a:defRPr>
            </a:lvl3pPr>
            <a:lvl4pPr marL="1570252" indent="-224321">
              <a:defRPr sz="1200">
                <a:solidFill>
                  <a:schemeClr val="tx1"/>
                </a:solidFill>
                <a:latin typeface="Calibri" pitchFamily="34" charset="0"/>
              </a:defRPr>
            </a:lvl4pPr>
            <a:lvl5pPr marL="2018894" indent="-224321">
              <a:defRPr sz="1200">
                <a:solidFill>
                  <a:schemeClr val="tx1"/>
                </a:solidFill>
                <a:latin typeface="Calibri" pitchFamily="34" charset="0"/>
              </a:defRPr>
            </a:lvl5pPr>
            <a:lvl6pPr marL="2467538" indent="-224321" eaLnBrk="0" fontAlgn="base" hangingPunct="0">
              <a:spcBef>
                <a:spcPct val="30000"/>
              </a:spcBef>
              <a:spcAft>
                <a:spcPct val="0"/>
              </a:spcAft>
              <a:defRPr sz="1200">
                <a:solidFill>
                  <a:schemeClr val="tx1"/>
                </a:solidFill>
                <a:latin typeface="Calibri" pitchFamily="34" charset="0"/>
              </a:defRPr>
            </a:lvl6pPr>
            <a:lvl7pPr marL="2916181" indent="-224321" eaLnBrk="0" fontAlgn="base" hangingPunct="0">
              <a:spcBef>
                <a:spcPct val="30000"/>
              </a:spcBef>
              <a:spcAft>
                <a:spcPct val="0"/>
              </a:spcAft>
              <a:defRPr sz="1200">
                <a:solidFill>
                  <a:schemeClr val="tx1"/>
                </a:solidFill>
                <a:latin typeface="Calibri" pitchFamily="34" charset="0"/>
              </a:defRPr>
            </a:lvl7pPr>
            <a:lvl8pPr marL="3364824" indent="-224321" eaLnBrk="0" fontAlgn="base" hangingPunct="0">
              <a:spcBef>
                <a:spcPct val="30000"/>
              </a:spcBef>
              <a:spcAft>
                <a:spcPct val="0"/>
              </a:spcAft>
              <a:defRPr sz="1200">
                <a:solidFill>
                  <a:schemeClr val="tx1"/>
                </a:solidFill>
                <a:latin typeface="Calibri" pitchFamily="34" charset="0"/>
              </a:defRPr>
            </a:lvl8pPr>
            <a:lvl9pPr marL="3813467" indent="-224321" eaLnBrk="0" fontAlgn="base" hangingPunct="0">
              <a:spcBef>
                <a:spcPct val="30000"/>
              </a:spcBef>
              <a:spcAft>
                <a:spcPct val="0"/>
              </a:spcAft>
              <a:defRPr sz="1200">
                <a:solidFill>
                  <a:schemeClr val="tx1"/>
                </a:solidFill>
                <a:latin typeface="Calibri" pitchFamily="34" charset="0"/>
              </a:defRPr>
            </a:lvl9pPr>
          </a:lstStyle>
          <a:p>
            <a:fld id="{CA76521E-C516-4AF7-B6EA-02BB9BF8AFFA}" type="slidenum">
              <a:rPr lang="en-US" altLang="en-US" smtClean="0">
                <a:solidFill>
                  <a:prstClr val="black"/>
                </a:solidFill>
              </a:rPr>
              <a:pPr/>
              <a:t>4</a:t>
            </a:fld>
            <a:endParaRPr lang="en-US" altLang="en-US" dirty="0" smtClean="0">
              <a:solidFill>
                <a:prstClr val="black"/>
              </a:solidFill>
            </a:endParaRPr>
          </a:p>
        </p:txBody>
      </p:sp>
      <p:sp>
        <p:nvSpPr>
          <p:cNvPr id="13317" name="Footer Placeholder 1"/>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29045" indent="-280402">
              <a:defRPr sz="1200">
                <a:solidFill>
                  <a:schemeClr val="tx1"/>
                </a:solidFill>
                <a:latin typeface="Calibri" pitchFamily="34" charset="0"/>
              </a:defRPr>
            </a:lvl2pPr>
            <a:lvl3pPr marL="1121608" indent="-224321">
              <a:defRPr sz="1200">
                <a:solidFill>
                  <a:schemeClr val="tx1"/>
                </a:solidFill>
                <a:latin typeface="Calibri" pitchFamily="34" charset="0"/>
              </a:defRPr>
            </a:lvl3pPr>
            <a:lvl4pPr marL="1570252" indent="-224321">
              <a:defRPr sz="1200">
                <a:solidFill>
                  <a:schemeClr val="tx1"/>
                </a:solidFill>
                <a:latin typeface="Calibri" pitchFamily="34" charset="0"/>
              </a:defRPr>
            </a:lvl4pPr>
            <a:lvl5pPr marL="2018894" indent="-224321">
              <a:defRPr sz="1200">
                <a:solidFill>
                  <a:schemeClr val="tx1"/>
                </a:solidFill>
                <a:latin typeface="Calibri" pitchFamily="34" charset="0"/>
              </a:defRPr>
            </a:lvl5pPr>
            <a:lvl6pPr marL="2467538" indent="-224321" eaLnBrk="0" fontAlgn="base" hangingPunct="0">
              <a:spcBef>
                <a:spcPct val="30000"/>
              </a:spcBef>
              <a:spcAft>
                <a:spcPct val="0"/>
              </a:spcAft>
              <a:defRPr sz="1200">
                <a:solidFill>
                  <a:schemeClr val="tx1"/>
                </a:solidFill>
                <a:latin typeface="Calibri" pitchFamily="34" charset="0"/>
              </a:defRPr>
            </a:lvl6pPr>
            <a:lvl7pPr marL="2916181" indent="-224321" eaLnBrk="0" fontAlgn="base" hangingPunct="0">
              <a:spcBef>
                <a:spcPct val="30000"/>
              </a:spcBef>
              <a:spcAft>
                <a:spcPct val="0"/>
              </a:spcAft>
              <a:defRPr sz="1200">
                <a:solidFill>
                  <a:schemeClr val="tx1"/>
                </a:solidFill>
                <a:latin typeface="Calibri" pitchFamily="34" charset="0"/>
              </a:defRPr>
            </a:lvl7pPr>
            <a:lvl8pPr marL="3364824" indent="-224321" eaLnBrk="0" fontAlgn="base" hangingPunct="0">
              <a:spcBef>
                <a:spcPct val="30000"/>
              </a:spcBef>
              <a:spcAft>
                <a:spcPct val="0"/>
              </a:spcAft>
              <a:defRPr sz="1200">
                <a:solidFill>
                  <a:schemeClr val="tx1"/>
                </a:solidFill>
                <a:latin typeface="Calibri" pitchFamily="34" charset="0"/>
              </a:defRPr>
            </a:lvl8pPr>
            <a:lvl9pPr marL="3813467" indent="-224321" eaLnBrk="0" fontAlgn="base" hangingPunct="0">
              <a:spcBef>
                <a:spcPct val="30000"/>
              </a:spcBef>
              <a:spcAft>
                <a:spcPct val="0"/>
              </a:spcAft>
              <a:defRPr sz="1200">
                <a:solidFill>
                  <a:schemeClr val="tx1"/>
                </a:solidFill>
                <a:latin typeface="Calibri" pitchFamily="34" charset="0"/>
              </a:defRPr>
            </a:lvl9pPr>
          </a:lstStyle>
          <a:p>
            <a:r>
              <a:rPr lang="en-US" altLang="en-US" dirty="0" smtClean="0">
                <a:solidFill>
                  <a:prstClr val="black"/>
                </a:solidFill>
              </a:rPr>
              <a:t>S. Sankaran, REACH NC, 6/10/2013</a:t>
            </a:r>
          </a:p>
        </p:txBody>
      </p:sp>
    </p:spTree>
    <p:extLst>
      <p:ext uri="{BB962C8B-B14F-4D97-AF65-F5344CB8AC3E}">
        <p14:creationId xmlns:p14="http://schemas.microsoft.com/office/powerpoint/2010/main" val="405336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A3CFC4-53E5-4A9E-9ADB-4677C2E52CE4}" type="datetimeFigureOut">
              <a:rPr lang="en-US" smtClean="0"/>
              <a:t>8/7/2015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2066813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A3CFC4-53E5-4A9E-9ADB-4677C2E52CE4}" type="datetimeFigureOut">
              <a:rPr lang="en-US" smtClean="0"/>
              <a:t>8/7/2015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3725105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A3CFC4-53E5-4A9E-9ADB-4677C2E52CE4}" type="datetimeFigureOut">
              <a:rPr lang="en-US" smtClean="0"/>
              <a:t>8/7/2015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278248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A3CFC4-53E5-4A9E-9ADB-4677C2E52CE4}" type="datetimeFigureOut">
              <a:rPr lang="en-US" smtClean="0"/>
              <a:t>8/7/2015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1580118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A3CFC4-53E5-4A9E-9ADB-4677C2E52CE4}" type="datetimeFigureOut">
              <a:rPr lang="en-US" smtClean="0"/>
              <a:t>8/7/2015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1699482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A3CFC4-53E5-4A9E-9ADB-4677C2E52CE4}" type="datetimeFigureOut">
              <a:rPr lang="en-US" smtClean="0"/>
              <a:t>8/7/2015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2796716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A3CFC4-53E5-4A9E-9ADB-4677C2E52CE4}" type="datetimeFigureOut">
              <a:rPr lang="en-US" smtClean="0"/>
              <a:t>8/7/2015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1327817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A3CFC4-53E5-4A9E-9ADB-4677C2E52CE4}" type="datetimeFigureOut">
              <a:rPr lang="en-US" smtClean="0"/>
              <a:t>8/7/2015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2494598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A3CFC4-53E5-4A9E-9ADB-4677C2E52CE4}" type="datetimeFigureOut">
              <a:rPr lang="en-US" smtClean="0"/>
              <a:t>8/7/2015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1766999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A3CFC4-53E5-4A9E-9ADB-4677C2E52CE4}" type="datetimeFigureOut">
              <a:rPr lang="en-US" smtClean="0"/>
              <a:t>8/7/2015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3834151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A3CFC4-53E5-4A9E-9ADB-4677C2E52CE4}" type="datetimeFigureOut">
              <a:rPr lang="en-US" smtClean="0"/>
              <a:t>8/7/2015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3AC6C-CA25-4A4E-9F63-8046F948AF86}" type="slidenum">
              <a:rPr lang="en-US" smtClean="0"/>
              <a:t>‹#›</a:t>
            </a:fld>
            <a:endParaRPr lang="en-US"/>
          </a:p>
        </p:txBody>
      </p:sp>
    </p:spTree>
    <p:extLst>
      <p:ext uri="{BB962C8B-B14F-4D97-AF65-F5344CB8AC3E}">
        <p14:creationId xmlns:p14="http://schemas.microsoft.com/office/powerpoint/2010/main" val="2765036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A3CFC4-53E5-4A9E-9ADB-4677C2E52CE4}" type="datetimeFigureOut">
              <a:rPr lang="en-US" smtClean="0"/>
              <a:t>8/7/2015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B3AC6C-CA25-4A4E-9F63-8046F948AF86}" type="slidenum">
              <a:rPr lang="en-US" smtClean="0"/>
              <a:t>‹#›</a:t>
            </a:fld>
            <a:endParaRPr lang="en-US"/>
          </a:p>
        </p:txBody>
      </p:sp>
    </p:spTree>
    <p:extLst>
      <p:ext uri="{BB962C8B-B14F-4D97-AF65-F5344CB8AC3E}">
        <p14:creationId xmlns:p14="http://schemas.microsoft.com/office/powerpoint/2010/main" val="1902364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png"/><Relationship Id="rId17" Type="http://schemas.openxmlformats.org/officeDocument/2006/relationships/image" Target="../media/image13.png"/><Relationship Id="rId2" Type="http://schemas.openxmlformats.org/officeDocument/2006/relationships/notesSlide" Target="../notesSlides/notesSlide2.xml"/><Relationship Id="rId16" Type="http://schemas.openxmlformats.org/officeDocument/2006/relationships/hyperlink" Target="http://www.google.com/url?sa=i&amp;source=images&amp;cd=&amp;cad=rja&amp;docid=rw1nRWa4me02HM&amp;tbnid=_kaRzGN6SgVH9M:&amp;ved=0CAgQjRwwAA&amp;url=https://twitter.com/NCTraCS&amp;ei=dARYUtHrF4Tk8gS1voDACg&amp;psig=AFQjCNFFyoAfRrKjOROBDzmI11CI6uq3UQ&amp;ust=1381586420497336" TargetMode="External"/><Relationship Id="rId1" Type="http://schemas.openxmlformats.org/officeDocument/2006/relationships/slideLayout" Target="../slideLayouts/slideLayout7.xml"/><Relationship Id="rId6" Type="http://schemas.openxmlformats.org/officeDocument/2006/relationships/hyperlink" Target="http://www.google.com/url?sa=i&amp;source=images&amp;cd=&amp;cad=rja&amp;docid=8fVgF-W3Hu9ruM&amp;tbnid=k22XtJxbjloX2M:&amp;ved=0CAgQjRwwAA&amp;url=https://pharmacy.unc.edu/faculty/faculty-resources/creating-posters-for-the-hp-designjet-800/unc_logo_542.jpg/image_view_fullscreen&amp;ei=0OhWUqAUj571BNjzgOAN&amp;psig=AFQjCNFUqLeq4j5R-t2alYJax_zuBtLDvQ&amp;ust=1381513808083667" TargetMode="External"/><Relationship Id="rId11" Type="http://schemas.openxmlformats.org/officeDocument/2006/relationships/image" Target="../media/image9.png"/><Relationship Id="rId5" Type="http://schemas.openxmlformats.org/officeDocument/2006/relationships/image" Target="../media/image4.png"/><Relationship Id="rId15" Type="http://schemas.openxmlformats.org/officeDocument/2006/relationships/image" Target="../media/image12.jpe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 Id="rId14" Type="http://schemas.openxmlformats.org/officeDocument/2006/relationships/hyperlink" Target="http://www.google.com/url?sa=i&amp;source=images&amp;cd=&amp;cad=rja&amp;docid=tIuctdxtWz2ubM&amp;tbnid=C_f9B2v9ECSMKM:&amp;ved=0CAgQjRwwAA&amp;url=http://gogreenplus.org/latest-news/2011-green-plus-award-north-american-sustainable-enterprise-finalists-announced/&amp;ei=uAJYUsrcEYLg8ASF94G4Cg&amp;psig=AFQjCNGZM2Le8E4faR3fdr280TlFxFWprg&amp;ust=1381585976409005"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p:cNvSpPr>
            <a:spLocks noChangeArrowheads="1"/>
          </p:cNvSpPr>
          <p:nvPr/>
        </p:nvSpPr>
        <p:spPr bwMode="auto">
          <a:xfrm>
            <a:off x="838200" y="1676400"/>
            <a:ext cx="7315200" cy="4423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3200" b="1" dirty="0" smtClean="0">
                <a:solidFill>
                  <a:schemeClr val="accent1"/>
                </a:solidFill>
                <a:latin typeface="Arial Narrow" panose="020B0606020202030204" pitchFamily="34" charset="0"/>
              </a:rPr>
              <a:t>A tool to connect university resources and economic </a:t>
            </a:r>
            <a:r>
              <a:rPr lang="en-US" sz="3200" b="1" dirty="0" smtClean="0">
                <a:solidFill>
                  <a:schemeClr val="accent1"/>
                </a:solidFill>
                <a:latin typeface="Arial Narrow" panose="020B0606020202030204" pitchFamily="34" charset="0"/>
              </a:rPr>
              <a:t>development</a:t>
            </a:r>
            <a:endParaRPr lang="en-US" sz="3200" b="1" dirty="0">
              <a:solidFill>
                <a:schemeClr val="accent1"/>
              </a:solidFill>
              <a:latin typeface="Arial Narrow" panose="020B0606020202030204" pitchFamily="34" charset="0"/>
            </a:endParaRPr>
          </a:p>
        </p:txBody>
      </p:sp>
      <p:sp>
        <p:nvSpPr>
          <p:cNvPr id="2051" name="Rectangle 7"/>
          <p:cNvSpPr>
            <a:spLocks noChangeArrowheads="1"/>
          </p:cNvSpPr>
          <p:nvPr/>
        </p:nvSpPr>
        <p:spPr bwMode="auto">
          <a:xfrm>
            <a:off x="4173538" y="33162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a:solidFill>
                <a:schemeClr val="tx2"/>
              </a:solidFill>
              <a:latin typeface="AGaramond Bold"/>
            </a:endParaRPr>
          </a:p>
        </p:txBody>
      </p:sp>
      <p:sp>
        <p:nvSpPr>
          <p:cNvPr id="2052" name="Slide Number Placeholder 1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66CA074-B337-4BC1-B7D6-645B9C8C0FA8}" type="slidenum">
              <a:rPr lang="en-US" smtClean="0">
                <a:solidFill>
                  <a:srgbClr val="898989"/>
                </a:solidFill>
                <a:latin typeface="Calibri" pitchFamily="34" charset="0"/>
              </a:rPr>
              <a:pPr eaLnBrk="1" hangingPunct="1"/>
              <a:t>1</a:t>
            </a:fld>
            <a:endParaRPr lang="en-US" dirty="0" smtClean="0">
              <a:solidFill>
                <a:srgbClr val="898989"/>
              </a:solidFill>
              <a:latin typeface="Calibri" pitchFamily="34" charset="0"/>
            </a:endParaRPr>
          </a:p>
        </p:txBody>
      </p:sp>
      <p:pic>
        <p:nvPicPr>
          <p:cNvPr id="2053"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52400"/>
            <a:ext cx="5562600" cy="1488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rotWithShape="1">
          <a:blip r:embed="rId4"/>
          <a:srcRect l="8751" t="9178" r="10039" b="32592"/>
          <a:stretch/>
        </p:blipFill>
        <p:spPr>
          <a:xfrm>
            <a:off x="1143000" y="2953050"/>
            <a:ext cx="7010400" cy="34477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115260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1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fld id="{3CD34D7A-E76E-40AA-867A-F2C1860DD229}" type="slidenum">
              <a:rPr lang="en-US" altLang="en-US" sz="1200" smtClean="0">
                <a:solidFill>
                  <a:srgbClr val="898989"/>
                </a:solidFill>
              </a:rPr>
              <a:pPr/>
              <a:t>2</a:t>
            </a:fld>
            <a:endParaRPr lang="en-US" altLang="en-US" sz="1200" dirty="0" smtClean="0">
              <a:solidFill>
                <a:srgbClr val="898989"/>
              </a:solidFill>
            </a:endParaRPr>
          </a:p>
        </p:txBody>
      </p:sp>
      <p:grpSp>
        <p:nvGrpSpPr>
          <p:cNvPr id="5123" name="Group 16"/>
          <p:cNvGrpSpPr>
            <a:grpSpLocks/>
          </p:cNvGrpSpPr>
          <p:nvPr/>
        </p:nvGrpSpPr>
        <p:grpSpPr bwMode="auto">
          <a:xfrm>
            <a:off x="0" y="5789613"/>
            <a:ext cx="9144000" cy="882650"/>
            <a:chOff x="0" y="5789611"/>
            <a:chExt cx="9144000" cy="883013"/>
          </a:xfrm>
        </p:grpSpPr>
        <p:cxnSp>
          <p:nvCxnSpPr>
            <p:cNvPr id="18" name="Straight Connector 17"/>
            <p:cNvCxnSpPr/>
            <p:nvPr/>
          </p:nvCxnSpPr>
          <p:spPr>
            <a:xfrm rot="10800000">
              <a:off x="0" y="5789611"/>
              <a:ext cx="9144000" cy="1588"/>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pic>
          <p:nvPicPr>
            <p:cNvPr id="5137" name="Picture 1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6019800"/>
              <a:ext cx="2438400" cy="65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Rectangle 16"/>
          <p:cNvSpPr/>
          <p:nvPr/>
        </p:nvSpPr>
        <p:spPr>
          <a:xfrm>
            <a:off x="152400" y="111125"/>
            <a:ext cx="8839200" cy="1323975"/>
          </a:xfrm>
          <a:prstGeom prst="rect">
            <a:avLst/>
          </a:prstGeom>
          <a:solidFill>
            <a:schemeClr val="bg1"/>
          </a:solidFill>
        </p:spPr>
        <p:txBody>
          <a:bodyPr>
            <a:spAutoFit/>
          </a:bodyPr>
          <a:lstStyle/>
          <a:p>
            <a:pPr algn="ctr">
              <a:spcAft>
                <a:spcPts val="600"/>
              </a:spcAft>
              <a:defRPr/>
            </a:pPr>
            <a:r>
              <a:rPr lang="en-US" sz="4000" b="1" dirty="0">
                <a:solidFill>
                  <a:srgbClr val="4F81BD"/>
                </a:solidFill>
                <a:latin typeface="Arial Narrow" panose="020B0606020202030204" pitchFamily="34" charset="0"/>
                <a:cs typeface="Arial" pitchFamily="34" charset="0"/>
              </a:rPr>
              <a:t>A </a:t>
            </a:r>
            <a:r>
              <a:rPr lang="en-US" sz="4000" b="1" dirty="0">
                <a:solidFill>
                  <a:schemeClr val="accent1"/>
                </a:solidFill>
                <a:latin typeface="Arial Narrow" panose="020B0606020202030204" pitchFamily="34" charset="0"/>
                <a:cs typeface="Arial" pitchFamily="34" charset="0"/>
              </a:rPr>
              <a:t>partnership</a:t>
            </a:r>
            <a:r>
              <a:rPr lang="en-US" sz="4000" b="1" dirty="0">
                <a:solidFill>
                  <a:srgbClr val="4F81BD"/>
                </a:solidFill>
                <a:latin typeface="Arial Narrow" panose="020B0606020202030204" pitchFamily="34" charset="0"/>
                <a:cs typeface="Arial" pitchFamily="34" charset="0"/>
              </a:rPr>
              <a:t> of universities, non-profits &amp; economic development agencies</a:t>
            </a:r>
            <a:endParaRPr lang="en-US" sz="2800" dirty="0">
              <a:solidFill>
                <a:prstClr val="black"/>
              </a:solidFill>
              <a:latin typeface="Arial Narrow" panose="020B0606020202030204" pitchFamily="34" charset="0"/>
              <a:cs typeface="Arial" pitchFamily="34" charset="0"/>
            </a:endParaRPr>
          </a:p>
        </p:txBody>
      </p:sp>
      <p:pic>
        <p:nvPicPr>
          <p:cNvPr id="5125"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1663" y="1528763"/>
            <a:ext cx="1300162" cy="1300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1"/>
          <p:cNvPicPr>
            <a:picLocks noChangeAspect="1" noChangeArrowheads="1"/>
          </p:cNvPicPr>
          <p:nvPr/>
        </p:nvPicPr>
        <p:blipFill>
          <a:blip r:embed="rId5">
            <a:extLst>
              <a:ext uri="{28A0092B-C50C-407E-A947-70E740481C1C}">
                <a14:useLocalDpi xmlns:a14="http://schemas.microsoft.com/office/drawing/2010/main" val="0"/>
              </a:ext>
            </a:extLst>
          </a:blip>
          <a:srcRect l="1616" t="9193" r="2982" b="11307"/>
          <a:stretch>
            <a:fillRect/>
          </a:stretch>
        </p:blipFill>
        <p:spPr bwMode="auto">
          <a:xfrm>
            <a:off x="500063" y="1970088"/>
            <a:ext cx="2476500"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11" descr="https://pharmacy.unc.edu/faculty/faculty-resources/creating-posters-for-the-hp-designjet-800/unc_logo_542.jpg/image">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2625" y="1785938"/>
            <a:ext cx="2746375"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1" descr="duke.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67600" y="1898650"/>
            <a:ext cx="1143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10400" y="3141663"/>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5" descr="Elsevier.jpg"/>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7400" y="4495800"/>
            <a:ext cx="965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40113" y="3205163"/>
            <a:ext cx="3036887" cy="62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32" name="Picture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6062" y="3086100"/>
            <a:ext cx="2954338" cy="860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33" name="Picture 17"/>
          <p:cNvPicPr>
            <a:picLocks noChangeAspect="1" noChangeArrowheads="1"/>
          </p:cNvPicPr>
          <p:nvPr/>
        </p:nvPicPr>
        <p:blipFill>
          <a:blip r:embed="rId13">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924050" y="4492625"/>
            <a:ext cx="1885950" cy="99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34" name="Picture 19" descr="http://www.gogreenplus.org/wp/wp-content/uploads/2011/01/RTP-logo-web-300x163.jpg">
            <a:hlinkClick r:id="rId14"/>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081463" y="4419600"/>
            <a:ext cx="1862137"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5" name="Picture 23" descr="https://si0.twimg.com/profile_images/3758748929/d71e1a313c9c0dcd2e64e7541657bdb7.png">
            <a:hlinkClick r:id="rId16"/>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53200" y="43434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9063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1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fld id="{36293E16-8180-4B74-AA15-A2A06731EEF1}" type="slidenum">
              <a:rPr lang="en-US" altLang="en-US" sz="1200" smtClean="0">
                <a:solidFill>
                  <a:srgbClr val="898989"/>
                </a:solidFill>
              </a:rPr>
              <a:pPr/>
              <a:t>3</a:t>
            </a:fld>
            <a:endParaRPr lang="en-US" altLang="en-US" sz="1200" dirty="0" smtClean="0">
              <a:solidFill>
                <a:srgbClr val="898989"/>
              </a:solidFill>
            </a:endParaRPr>
          </a:p>
        </p:txBody>
      </p:sp>
      <p:grpSp>
        <p:nvGrpSpPr>
          <p:cNvPr id="3075" name="Group 16"/>
          <p:cNvGrpSpPr>
            <a:grpSpLocks/>
          </p:cNvGrpSpPr>
          <p:nvPr/>
        </p:nvGrpSpPr>
        <p:grpSpPr bwMode="auto">
          <a:xfrm>
            <a:off x="0" y="5822950"/>
            <a:ext cx="9144000" cy="882650"/>
            <a:chOff x="0" y="5789611"/>
            <a:chExt cx="9144000" cy="883013"/>
          </a:xfrm>
        </p:grpSpPr>
        <p:cxnSp>
          <p:nvCxnSpPr>
            <p:cNvPr id="18" name="Straight Connector 17"/>
            <p:cNvCxnSpPr/>
            <p:nvPr/>
          </p:nvCxnSpPr>
          <p:spPr>
            <a:xfrm rot="10800000">
              <a:off x="0" y="5789611"/>
              <a:ext cx="9144000" cy="1589"/>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pic>
          <p:nvPicPr>
            <p:cNvPr id="3079" name="Picture 1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6019800"/>
              <a:ext cx="2438400" cy="65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itle 1"/>
          <p:cNvSpPr txBox="1">
            <a:spLocks/>
          </p:cNvSpPr>
          <p:nvPr/>
        </p:nvSpPr>
        <p:spPr>
          <a:xfrm>
            <a:off x="152400" y="-152400"/>
            <a:ext cx="8915400" cy="914400"/>
          </a:xfrm>
          <a:prstGeom prst="rect">
            <a:avLst/>
          </a:prstGeom>
          <a:noFill/>
        </p:spPr>
        <p:txBody>
          <a:bodyPr tIns="274320"/>
          <a:lstStyle/>
          <a:p>
            <a:pPr algn="ctr">
              <a:defRPr/>
            </a:pPr>
            <a:r>
              <a:rPr lang="en-US" sz="3600" b="1" dirty="0" smtClean="0">
                <a:solidFill>
                  <a:schemeClr val="accent1"/>
                </a:solidFill>
                <a:latin typeface="Arial Narrow" panose="020B0606020202030204" pitchFamily="34" charset="0"/>
                <a:cs typeface="Arial" pitchFamily="34" charset="0"/>
              </a:rPr>
              <a:t>Use case: Connecting North Carolina’s research and defense communities</a:t>
            </a:r>
            <a:endParaRPr lang="en-US" sz="3600" b="1" dirty="0">
              <a:solidFill>
                <a:schemeClr val="accent1"/>
              </a:solidFill>
              <a:latin typeface="Arial Narrow" panose="020B0606020202030204" pitchFamily="34" charset="0"/>
              <a:cs typeface="Arial" pitchFamily="34" charset="0"/>
            </a:endParaRPr>
          </a:p>
        </p:txBody>
      </p:sp>
      <p:sp>
        <p:nvSpPr>
          <p:cNvPr id="3" name="TextBox 2"/>
          <p:cNvSpPr txBox="1"/>
          <p:nvPr/>
        </p:nvSpPr>
        <p:spPr>
          <a:xfrm>
            <a:off x="304800" y="3886897"/>
            <a:ext cx="8534400" cy="1785104"/>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dirty="0" smtClean="0">
                <a:latin typeface="Arial Narrow" panose="020B0606020202030204" pitchFamily="34" charset="0"/>
              </a:rPr>
              <a:t>NC is home to 3</a:t>
            </a:r>
            <a:r>
              <a:rPr lang="en-US" baseline="30000" dirty="0" smtClean="0">
                <a:latin typeface="Arial Narrow" panose="020B0606020202030204" pitchFamily="34" charset="0"/>
              </a:rPr>
              <a:t>rd</a:t>
            </a:r>
            <a:r>
              <a:rPr lang="en-US" dirty="0" smtClean="0">
                <a:latin typeface="Arial Narrow" panose="020B0606020202030204" pitchFamily="34" charset="0"/>
              </a:rPr>
              <a:t> largest military population in the country</a:t>
            </a:r>
          </a:p>
          <a:p>
            <a:pPr marL="285750" indent="-285750">
              <a:spcAft>
                <a:spcPts val="1200"/>
              </a:spcAft>
              <a:buFont typeface="Arial" panose="020B0604020202020204" pitchFamily="34" charset="0"/>
              <a:buChar char="•"/>
            </a:pPr>
            <a:r>
              <a:rPr lang="en-US" dirty="0" smtClean="0">
                <a:latin typeface="Arial Narrow" panose="020B0606020202030204" pitchFamily="34" charset="0"/>
              </a:rPr>
              <a:t>Defense and military-related activity accounts for 10% of the state’s economic activity.* </a:t>
            </a:r>
          </a:p>
          <a:p>
            <a:pPr marL="285750" indent="-285750">
              <a:spcAft>
                <a:spcPts val="1200"/>
              </a:spcAft>
              <a:buFont typeface="Arial" panose="020B0604020202020204" pitchFamily="34" charset="0"/>
              <a:buChar char="•"/>
            </a:pPr>
            <a:r>
              <a:rPr lang="en-US" dirty="0" smtClean="0">
                <a:latin typeface="Arial Narrow" panose="020B0606020202030204" pitchFamily="34" charset="0"/>
              </a:rPr>
              <a:t>Bringing together the needs of the defense community and our universities’ cutting-edge research can have an impact on innovation and commercialization of technologies and is beneficial to all.</a:t>
            </a:r>
            <a:endParaRPr lang="en-US" dirty="0">
              <a:latin typeface="Arial Narrow" panose="020B0606020202030204" pitchFamily="34"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1181931"/>
            <a:ext cx="6248400" cy="2520037"/>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362970" y="2895600"/>
            <a:ext cx="2303259" cy="307777"/>
          </a:xfrm>
          <a:prstGeom prst="rect">
            <a:avLst/>
          </a:prstGeom>
          <a:noFill/>
        </p:spPr>
        <p:txBody>
          <a:bodyPr wrap="none" rtlCol="0">
            <a:spAutoFit/>
          </a:bodyPr>
          <a:lstStyle/>
          <a:p>
            <a:r>
              <a:rPr lang="en-US" sz="1400" i="1" dirty="0" smtClean="0"/>
              <a:t>Map: NC Military Foundation</a:t>
            </a:r>
            <a:endParaRPr lang="en-US" sz="1400" i="1" dirty="0"/>
          </a:p>
        </p:txBody>
      </p:sp>
      <p:sp>
        <p:nvSpPr>
          <p:cNvPr id="6" name="TextBox 5"/>
          <p:cNvSpPr txBox="1"/>
          <p:nvPr/>
        </p:nvSpPr>
        <p:spPr>
          <a:xfrm>
            <a:off x="4610100" y="5852738"/>
            <a:ext cx="4419600" cy="738664"/>
          </a:xfrm>
          <a:prstGeom prst="rect">
            <a:avLst/>
          </a:prstGeom>
          <a:noFill/>
        </p:spPr>
        <p:txBody>
          <a:bodyPr wrap="square" rtlCol="0">
            <a:spAutoFit/>
          </a:bodyPr>
          <a:lstStyle/>
          <a:p>
            <a:r>
              <a:rPr lang="en-US" sz="1200" i="1" dirty="0" smtClean="0">
                <a:solidFill>
                  <a:schemeClr val="bg1">
                    <a:lumMod val="50000"/>
                  </a:schemeClr>
                </a:solidFill>
              </a:rPr>
              <a:t>*</a:t>
            </a:r>
            <a:r>
              <a:rPr lang="en-US" sz="1200" i="1" dirty="0">
                <a:solidFill>
                  <a:schemeClr val="bg1">
                    <a:lumMod val="50000"/>
                  </a:schemeClr>
                </a:solidFill>
              </a:rPr>
              <a:t>North Carolina's military footprint : current economic impacts and projections for </a:t>
            </a:r>
            <a:r>
              <a:rPr lang="en-US" sz="1200" i="1" dirty="0" smtClean="0">
                <a:solidFill>
                  <a:schemeClr val="bg1">
                    <a:lumMod val="50000"/>
                  </a:schemeClr>
                </a:solidFill>
              </a:rPr>
              <a:t>2013, NC Department of Commerce Report.</a:t>
            </a:r>
            <a:endParaRPr lang="en-US" i="1" dirty="0">
              <a:solidFill>
                <a:schemeClr val="bg1">
                  <a:lumMod val="50000"/>
                </a:schemeClr>
              </a:solidFill>
            </a:endParaRPr>
          </a:p>
          <a:p>
            <a:endParaRPr lang="en-US" dirty="0"/>
          </a:p>
        </p:txBody>
      </p:sp>
    </p:spTree>
    <p:extLst>
      <p:ext uri="{BB962C8B-B14F-4D97-AF65-F5344CB8AC3E}">
        <p14:creationId xmlns:p14="http://schemas.microsoft.com/office/powerpoint/2010/main" val="2670610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1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fld id="{36293E16-8180-4B74-AA15-A2A06731EEF1}" type="slidenum">
              <a:rPr lang="en-US" altLang="en-US" sz="1200" smtClean="0">
                <a:solidFill>
                  <a:srgbClr val="898989"/>
                </a:solidFill>
              </a:rPr>
              <a:pPr/>
              <a:t>4</a:t>
            </a:fld>
            <a:endParaRPr lang="en-US" altLang="en-US" sz="1200" dirty="0" smtClean="0">
              <a:solidFill>
                <a:srgbClr val="898989"/>
              </a:solidFill>
            </a:endParaRPr>
          </a:p>
        </p:txBody>
      </p:sp>
      <p:grpSp>
        <p:nvGrpSpPr>
          <p:cNvPr id="3075" name="Group 16"/>
          <p:cNvGrpSpPr>
            <a:grpSpLocks/>
          </p:cNvGrpSpPr>
          <p:nvPr/>
        </p:nvGrpSpPr>
        <p:grpSpPr bwMode="auto">
          <a:xfrm>
            <a:off x="0" y="5942008"/>
            <a:ext cx="9144000" cy="763592"/>
            <a:chOff x="0" y="5908718"/>
            <a:chExt cx="9144000" cy="763906"/>
          </a:xfrm>
        </p:grpSpPr>
        <p:cxnSp>
          <p:nvCxnSpPr>
            <p:cNvPr id="18" name="Straight Connector 17"/>
            <p:cNvCxnSpPr/>
            <p:nvPr/>
          </p:nvCxnSpPr>
          <p:spPr>
            <a:xfrm rot="10800000">
              <a:off x="0" y="5908718"/>
              <a:ext cx="9144000" cy="1589"/>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pic>
          <p:nvPicPr>
            <p:cNvPr id="3079" name="Picture 1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6019800"/>
              <a:ext cx="2438400" cy="65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itle 1"/>
          <p:cNvSpPr txBox="1">
            <a:spLocks/>
          </p:cNvSpPr>
          <p:nvPr/>
        </p:nvSpPr>
        <p:spPr>
          <a:xfrm>
            <a:off x="228600" y="-228600"/>
            <a:ext cx="8915400" cy="1230217"/>
          </a:xfrm>
          <a:prstGeom prst="rect">
            <a:avLst/>
          </a:prstGeom>
          <a:noFill/>
        </p:spPr>
        <p:txBody>
          <a:bodyPr tIns="274320"/>
          <a:lstStyle/>
          <a:p>
            <a:pPr algn="ctr">
              <a:defRPr/>
            </a:pPr>
            <a:r>
              <a:rPr lang="en-US" sz="3600" b="1" dirty="0" smtClean="0">
                <a:solidFill>
                  <a:schemeClr val="accent1"/>
                </a:solidFill>
                <a:cs typeface="Arial" pitchFamily="34" charset="0"/>
              </a:rPr>
              <a:t>Outcomes</a:t>
            </a:r>
            <a:r>
              <a:rPr lang="en-US" sz="3600" b="1" dirty="0" smtClean="0">
                <a:solidFill>
                  <a:schemeClr val="accent1"/>
                </a:solidFill>
                <a:cs typeface="Arial" pitchFamily="34" charset="0"/>
              </a:rPr>
              <a:t>: Connecting North Carolina’s research and defense communities</a:t>
            </a:r>
            <a:endParaRPr lang="en-US" sz="3600" b="1" dirty="0">
              <a:solidFill>
                <a:schemeClr val="accent1"/>
              </a:solidFill>
              <a:cs typeface="Arial" pitchFamily="34" charset="0"/>
            </a:endParaRPr>
          </a:p>
        </p:txBody>
      </p:sp>
      <p:pic>
        <p:nvPicPr>
          <p:cNvPr id="2" name="Picture 1"/>
          <p:cNvPicPr>
            <a:picLocks noChangeAspect="1"/>
          </p:cNvPicPr>
          <p:nvPr/>
        </p:nvPicPr>
        <p:blipFill rotWithShape="1">
          <a:blip r:embed="rId4"/>
          <a:srcRect t="9991" r="2602" b="5158"/>
          <a:stretch/>
        </p:blipFill>
        <p:spPr>
          <a:xfrm>
            <a:off x="5562600" y="1630360"/>
            <a:ext cx="3276600" cy="3822701"/>
          </a:xfrm>
          <a:prstGeom prst="rect">
            <a:avLst/>
          </a:prstGeom>
          <a:ln/>
        </p:spPr>
        <p:style>
          <a:lnRef idx="2">
            <a:schemeClr val="dk1"/>
          </a:lnRef>
          <a:fillRef idx="1">
            <a:schemeClr val="lt1"/>
          </a:fillRef>
          <a:effectRef idx="0">
            <a:schemeClr val="dk1"/>
          </a:effectRef>
          <a:fontRef idx="minor">
            <a:schemeClr val="dk1"/>
          </a:fontRef>
        </p:style>
      </p:pic>
      <p:sp>
        <p:nvSpPr>
          <p:cNvPr id="9" name="TextBox 8"/>
          <p:cNvSpPr txBox="1"/>
          <p:nvPr/>
        </p:nvSpPr>
        <p:spPr>
          <a:xfrm>
            <a:off x="152400" y="1137478"/>
            <a:ext cx="5384348" cy="4755148"/>
          </a:xfrm>
          <a:prstGeom prst="rect">
            <a:avLst/>
          </a:prstGeom>
          <a:noFill/>
        </p:spPr>
        <p:txBody>
          <a:bodyPr wrap="square" rtlCol="0">
            <a:spAutoFit/>
          </a:bodyPr>
          <a:lstStyle/>
          <a:p>
            <a:pPr>
              <a:spcAft>
                <a:spcPts val="600"/>
              </a:spcAft>
            </a:pPr>
            <a:r>
              <a:rPr lang="en-US" dirty="0" smtClean="0">
                <a:latin typeface="Arial Narrow" panose="020B0606020202030204" pitchFamily="34" charset="0"/>
              </a:rPr>
              <a:t>UNC </a:t>
            </a:r>
            <a:r>
              <a:rPr lang="en-US" dirty="0">
                <a:latin typeface="Arial Narrow" panose="020B0606020202030204" pitchFamily="34" charset="0"/>
              </a:rPr>
              <a:t>System </a:t>
            </a:r>
            <a:r>
              <a:rPr lang="en-US" dirty="0" smtClean="0">
                <a:latin typeface="Arial Narrow" panose="020B0606020202030204" pitchFamily="34" charset="0"/>
              </a:rPr>
              <a:t>uses REACH </a:t>
            </a:r>
            <a:r>
              <a:rPr lang="en-US" dirty="0">
                <a:latin typeface="Arial Narrow" panose="020B0606020202030204" pitchFamily="34" charset="0"/>
              </a:rPr>
              <a:t>NC </a:t>
            </a:r>
            <a:r>
              <a:rPr lang="en-US" dirty="0" smtClean="0">
                <a:latin typeface="Arial Narrow" panose="020B0606020202030204" pitchFamily="34" charset="0"/>
              </a:rPr>
              <a:t>to </a:t>
            </a:r>
            <a:r>
              <a:rPr lang="en-US" dirty="0">
                <a:latin typeface="Arial Narrow" panose="020B0606020202030204" pitchFamily="34" charset="0"/>
              </a:rPr>
              <a:t>identify researchers to connect with </a:t>
            </a:r>
            <a:r>
              <a:rPr lang="en-US" dirty="0" smtClean="0">
                <a:latin typeface="Arial Narrow" panose="020B0606020202030204" pitchFamily="34" charset="0"/>
              </a:rPr>
              <a:t>military </a:t>
            </a:r>
            <a:r>
              <a:rPr lang="en-US" dirty="0">
                <a:latin typeface="Arial Narrow" panose="020B0606020202030204" pitchFamily="34" charset="0"/>
              </a:rPr>
              <a:t>and defense </a:t>
            </a:r>
            <a:r>
              <a:rPr lang="en-US" dirty="0" smtClean="0">
                <a:latin typeface="Arial Narrow" panose="020B0606020202030204" pitchFamily="34" charset="0"/>
              </a:rPr>
              <a:t>needs.</a:t>
            </a:r>
          </a:p>
          <a:p>
            <a:pPr marL="285750" indent="-285750">
              <a:spcAft>
                <a:spcPts val="600"/>
              </a:spcAft>
              <a:buFont typeface="Arial" panose="020B0604020202020204" pitchFamily="34" charset="0"/>
              <a:buChar char="•"/>
            </a:pPr>
            <a:r>
              <a:rPr lang="en-US" dirty="0" smtClean="0">
                <a:latin typeface="Arial Narrow" panose="020B0606020202030204" pitchFamily="34" charset="0"/>
              </a:rPr>
              <a:t>Participant in a Defense </a:t>
            </a:r>
            <a:r>
              <a:rPr lang="en-US" dirty="0">
                <a:latin typeface="Arial Narrow" panose="020B0606020202030204" pitchFamily="34" charset="0"/>
              </a:rPr>
              <a:t>Threat Reduction </a:t>
            </a:r>
            <a:r>
              <a:rPr lang="en-US" dirty="0" smtClean="0">
                <a:latin typeface="Arial Narrow" panose="020B0606020202030204" pitchFamily="34" charset="0"/>
              </a:rPr>
              <a:t>Agency contract </a:t>
            </a:r>
            <a:r>
              <a:rPr lang="en-US" dirty="0">
                <a:latin typeface="Arial Narrow" panose="020B0606020202030204" pitchFamily="34" charset="0"/>
              </a:rPr>
              <a:t>in Counter Weapons of Mass Destruction Research and Technology Development. </a:t>
            </a:r>
          </a:p>
          <a:p>
            <a:pPr marL="285750" indent="-285750">
              <a:spcAft>
                <a:spcPts val="600"/>
              </a:spcAft>
              <a:buFont typeface="Arial" panose="020B0604020202020204" pitchFamily="34" charset="0"/>
              <a:buChar char="•"/>
            </a:pPr>
            <a:r>
              <a:rPr lang="en-US" dirty="0" smtClean="0">
                <a:latin typeface="Arial Narrow" panose="020B0606020202030204" pitchFamily="34" charset="0"/>
              </a:rPr>
              <a:t>Several grant proposals have been submitted and awarded by teams formed using REACH NC.</a:t>
            </a:r>
          </a:p>
          <a:p>
            <a:pPr marL="285750" indent="-285750">
              <a:buFont typeface="Arial" panose="020B0604020202020204" pitchFamily="34" charset="0"/>
              <a:buChar char="•"/>
            </a:pPr>
            <a:r>
              <a:rPr lang="en-US" dirty="0" smtClean="0">
                <a:latin typeface="Arial Narrow" panose="020B0606020202030204" pitchFamily="34" charset="0"/>
              </a:rPr>
              <a:t>UNC researchers provide briefings on and participate in projects involving:</a:t>
            </a:r>
          </a:p>
          <a:p>
            <a:pPr marL="742950" lvl="1" indent="-285750">
              <a:buFont typeface="Calibri" panose="020F0502020204030204" pitchFamily="34" charset="0"/>
              <a:buChar char="−"/>
            </a:pPr>
            <a:r>
              <a:rPr lang="en-US" dirty="0" smtClean="0">
                <a:latin typeface="Arial Narrow" panose="020B0606020202030204" pitchFamily="34" charset="0"/>
              </a:rPr>
              <a:t>	Traumatic Brain Injury</a:t>
            </a:r>
            <a:r>
              <a:rPr lang="en-US" dirty="0">
                <a:latin typeface="Arial Narrow" panose="020B0606020202030204" pitchFamily="34" charset="0"/>
              </a:rPr>
              <a:t>	</a:t>
            </a:r>
            <a:endParaRPr lang="en-US" dirty="0" smtClean="0">
              <a:latin typeface="Arial Narrow" panose="020B0606020202030204" pitchFamily="34" charset="0"/>
            </a:endParaRPr>
          </a:p>
          <a:p>
            <a:pPr marL="742950" lvl="1" indent="-285750">
              <a:buFont typeface="Calibri" panose="020F0502020204030204" pitchFamily="34" charset="0"/>
              <a:buChar char="−"/>
            </a:pPr>
            <a:r>
              <a:rPr lang="en-US" dirty="0" smtClean="0">
                <a:latin typeface="Arial Narrow" panose="020B0606020202030204" pitchFamily="34" charset="0"/>
              </a:rPr>
              <a:t>	Human </a:t>
            </a:r>
            <a:r>
              <a:rPr lang="en-US" dirty="0">
                <a:latin typeface="Arial Narrow" panose="020B0606020202030204" pitchFamily="34" charset="0"/>
              </a:rPr>
              <a:t>Performance </a:t>
            </a:r>
            <a:endParaRPr lang="en-US" dirty="0" smtClean="0">
              <a:latin typeface="Arial Narrow" panose="020B0606020202030204" pitchFamily="34" charset="0"/>
            </a:endParaRPr>
          </a:p>
          <a:p>
            <a:pPr marL="742950" lvl="1" indent="-285750">
              <a:buFont typeface="Calibri" panose="020F0502020204030204" pitchFamily="34" charset="0"/>
              <a:buChar char="−"/>
            </a:pPr>
            <a:r>
              <a:rPr lang="en-US" dirty="0">
                <a:latin typeface="Arial Narrow" panose="020B0606020202030204" pitchFamily="34" charset="0"/>
              </a:rPr>
              <a:t>	</a:t>
            </a:r>
            <a:r>
              <a:rPr lang="en-US" dirty="0" smtClean="0">
                <a:latin typeface="Arial Narrow" panose="020B0606020202030204" pitchFamily="34" charset="0"/>
              </a:rPr>
              <a:t>Human </a:t>
            </a:r>
            <a:r>
              <a:rPr lang="en-US" dirty="0">
                <a:latin typeface="Arial Narrow" panose="020B0606020202030204" pitchFamily="34" charset="0"/>
              </a:rPr>
              <a:t>Domain Analytics </a:t>
            </a:r>
          </a:p>
          <a:p>
            <a:pPr marL="742950" lvl="1" indent="-285750">
              <a:buFont typeface="Calibri" panose="020F0502020204030204" pitchFamily="34" charset="0"/>
              <a:buChar char="−"/>
            </a:pPr>
            <a:r>
              <a:rPr lang="en-US" dirty="0">
                <a:latin typeface="Arial Narrow" panose="020B0606020202030204" pitchFamily="34" charset="0"/>
              </a:rPr>
              <a:t>	</a:t>
            </a:r>
            <a:r>
              <a:rPr lang="en-US" dirty="0" smtClean="0">
                <a:latin typeface="Arial Narrow" panose="020B0606020202030204" pitchFamily="34" charset="0"/>
              </a:rPr>
              <a:t>Advanced </a:t>
            </a:r>
            <a:r>
              <a:rPr lang="en-US" dirty="0">
                <a:latin typeface="Arial Narrow" panose="020B0606020202030204" pitchFamily="34" charset="0"/>
              </a:rPr>
              <a:t>Protective Materials </a:t>
            </a:r>
            <a:endParaRPr lang="en-US" dirty="0" smtClean="0">
              <a:latin typeface="Arial Narrow" panose="020B0606020202030204" pitchFamily="34" charset="0"/>
            </a:endParaRPr>
          </a:p>
          <a:p>
            <a:pPr marL="742950" lvl="1" indent="-285750">
              <a:buFont typeface="Calibri" panose="020F0502020204030204" pitchFamily="34" charset="0"/>
              <a:buChar char="−"/>
            </a:pPr>
            <a:r>
              <a:rPr lang="en-US" dirty="0">
                <a:latin typeface="Arial Narrow" panose="020B0606020202030204" pitchFamily="34" charset="0"/>
              </a:rPr>
              <a:t>	</a:t>
            </a:r>
            <a:r>
              <a:rPr lang="en-US" dirty="0" smtClean="0">
                <a:latin typeface="Arial Narrow" panose="020B0606020202030204" pitchFamily="34" charset="0"/>
              </a:rPr>
              <a:t>3D </a:t>
            </a:r>
            <a:r>
              <a:rPr lang="en-US" dirty="0">
                <a:latin typeface="Arial Narrow" panose="020B0606020202030204" pitchFamily="34" charset="0"/>
              </a:rPr>
              <a:t>Printing/ Additive Manufacturing </a:t>
            </a:r>
            <a:endParaRPr lang="en-US" dirty="0" smtClean="0">
              <a:latin typeface="Arial Narrow" panose="020B0606020202030204" pitchFamily="34" charset="0"/>
            </a:endParaRPr>
          </a:p>
          <a:p>
            <a:pPr marL="742950" lvl="1" indent="-285750">
              <a:buFont typeface="Calibri" panose="020F0502020204030204" pitchFamily="34" charset="0"/>
              <a:buChar char="−"/>
            </a:pPr>
            <a:r>
              <a:rPr lang="en-US" dirty="0">
                <a:latin typeface="Arial Narrow" panose="020B0606020202030204" pitchFamily="34" charset="0"/>
              </a:rPr>
              <a:t>	</a:t>
            </a:r>
            <a:r>
              <a:rPr lang="en-US" dirty="0" smtClean="0">
                <a:latin typeface="Arial Narrow" panose="020B0606020202030204" pitchFamily="34" charset="0"/>
              </a:rPr>
              <a:t>Injury prevention and rehabilitation</a:t>
            </a:r>
            <a:endParaRPr lang="en-US" dirty="0">
              <a:latin typeface="Arial Narrow" panose="020B0606020202030204" pitchFamily="34" charset="0"/>
            </a:endParaRPr>
          </a:p>
          <a:p>
            <a:pPr marL="285750" indent="-285750">
              <a:buFont typeface="Arial" panose="020B0604020202020204" pitchFamily="34" charset="0"/>
              <a:buChar char="•"/>
            </a:pPr>
            <a:endParaRPr lang="en-US" dirty="0"/>
          </a:p>
        </p:txBody>
      </p:sp>
      <p:sp>
        <p:nvSpPr>
          <p:cNvPr id="3" name="TextBox 2"/>
          <p:cNvSpPr txBox="1"/>
          <p:nvPr/>
        </p:nvSpPr>
        <p:spPr>
          <a:xfrm>
            <a:off x="5562600" y="5410200"/>
            <a:ext cx="3119252" cy="307777"/>
          </a:xfrm>
          <a:prstGeom prst="rect">
            <a:avLst/>
          </a:prstGeom>
          <a:noFill/>
        </p:spPr>
        <p:txBody>
          <a:bodyPr wrap="none" rtlCol="0">
            <a:spAutoFit/>
          </a:bodyPr>
          <a:lstStyle/>
          <a:p>
            <a:r>
              <a:rPr lang="en-US" sz="1400" i="1" dirty="0" smtClean="0"/>
              <a:t>Photo by: Ms. Kathie </a:t>
            </a:r>
            <a:r>
              <a:rPr lang="en-US" sz="1400" i="1" dirty="0" err="1" smtClean="0"/>
              <a:t>Sidner</a:t>
            </a:r>
            <a:r>
              <a:rPr lang="en-US" sz="1400" i="1" dirty="0" smtClean="0"/>
              <a:t>, UNC System</a:t>
            </a:r>
            <a:endParaRPr lang="en-US" sz="1400" i="1" dirty="0"/>
          </a:p>
        </p:txBody>
      </p:sp>
    </p:spTree>
    <p:extLst>
      <p:ext uri="{BB962C8B-B14F-4D97-AF65-F5344CB8AC3E}">
        <p14:creationId xmlns:p14="http://schemas.microsoft.com/office/powerpoint/2010/main" val="23314118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1473</TotalTime>
  <Words>454</Words>
  <Application>Microsoft Office PowerPoint</Application>
  <PresentationFormat>On-screen Show (4:3)</PresentationFormat>
  <Paragraphs>36</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AGaramond Bold</vt:lpstr>
      <vt:lpstr>Arial</vt:lpstr>
      <vt:lpstr>Arial Narrow</vt:lpstr>
      <vt:lpstr>Calibri</vt:lpstr>
      <vt:lpstr>Office Theme</vt:lpstr>
      <vt:lpstr>PowerPoint Presentation</vt:lpstr>
      <vt:lpstr>PowerPoint Presentation</vt:lpstr>
      <vt:lpstr>PowerPoint Presentation</vt:lpstr>
      <vt:lpstr>PowerPoint Presentation</vt:lpstr>
    </vt:vector>
  </TitlesOfParts>
  <Company>RENCI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Sharlini Sankaran</dc:creator>
  <cp:lastModifiedBy>Sharlini Sankaran</cp:lastModifiedBy>
  <cp:revision>131</cp:revision>
  <dcterms:created xsi:type="dcterms:W3CDTF">2013-11-13T14:52:44Z</dcterms:created>
  <dcterms:modified xsi:type="dcterms:W3CDTF">2015-08-07T16:03:28Z</dcterms:modified>
</cp:coreProperties>
</file>