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2" r:id="rId1"/>
  </p:sldMasterIdLst>
  <p:notesMasterIdLst>
    <p:notesMasterId r:id="rId12"/>
  </p:notesMasterIdLst>
  <p:handoutMasterIdLst>
    <p:handoutMasterId r:id="rId13"/>
  </p:handoutMasterIdLst>
  <p:sldIdLst>
    <p:sldId id="448" r:id="rId2"/>
    <p:sldId id="352" r:id="rId3"/>
    <p:sldId id="446" r:id="rId4"/>
    <p:sldId id="447" r:id="rId5"/>
    <p:sldId id="441" r:id="rId6"/>
    <p:sldId id="437" r:id="rId7"/>
    <p:sldId id="431" r:id="rId8"/>
    <p:sldId id="436" r:id="rId9"/>
    <p:sldId id="434" r:id="rId10"/>
    <p:sldId id="449" r:id="rId11"/>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9FF6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45" autoAdjust="0"/>
    <p:restoredTop sz="91708" autoAdjust="0"/>
  </p:normalViewPr>
  <p:slideViewPr>
    <p:cSldViewPr snapToGrid="0">
      <p:cViewPr varScale="1">
        <p:scale>
          <a:sx n="99" d="100"/>
          <a:sy n="99" d="100"/>
        </p:scale>
        <p:origin x="-180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1404" y="23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92163" name="Rectangle 3"/>
          <p:cNvSpPr>
            <a:spLocks noGrp="1" noChangeArrowheads="1"/>
          </p:cNvSpPr>
          <p:nvPr>
            <p:ph type="dt" sz="quarter" idx="1"/>
          </p:nvPr>
        </p:nvSpPr>
        <p:spPr bwMode="auto">
          <a:xfrm>
            <a:off x="3884613"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92164" name="Rectangle 4"/>
          <p:cNvSpPr>
            <a:spLocks noGrp="1" noChangeArrowheads="1"/>
          </p:cNvSpPr>
          <p:nvPr>
            <p:ph type="ftr" sz="quarter" idx="2"/>
          </p:nvPr>
        </p:nvSpPr>
        <p:spPr bwMode="auto">
          <a:xfrm>
            <a:off x="0"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92165" name="Rectangle 5"/>
          <p:cNvSpPr>
            <a:spLocks noGrp="1" noChangeArrowheads="1"/>
          </p:cNvSpPr>
          <p:nvPr>
            <p:ph type="sldNum" sz="quarter" idx="3"/>
          </p:nvPr>
        </p:nvSpPr>
        <p:spPr bwMode="auto">
          <a:xfrm>
            <a:off x="3884613"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4FAFCEE-0050-413D-A364-0F8D4FC99585}" type="slidenum">
              <a:rPr lang="en-US"/>
              <a:pPr>
                <a:defRPr/>
              </a:pPr>
              <a:t>‹#›</a:t>
            </a:fld>
            <a:endParaRPr lang="en-US" dirty="0"/>
          </a:p>
        </p:txBody>
      </p:sp>
    </p:spTree>
    <p:extLst>
      <p:ext uri="{BB962C8B-B14F-4D97-AF65-F5344CB8AC3E}">
        <p14:creationId xmlns:p14="http://schemas.microsoft.com/office/powerpoint/2010/main" val="3805881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61443" name="Rectangle 3"/>
          <p:cNvSpPr>
            <a:spLocks noGrp="1" noChangeArrowheads="1"/>
          </p:cNvSpPr>
          <p:nvPr>
            <p:ph type="dt" idx="1"/>
          </p:nvPr>
        </p:nvSpPr>
        <p:spPr bwMode="auto">
          <a:xfrm>
            <a:off x="3884613"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20484"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85800" y="4415790"/>
            <a:ext cx="5486400" cy="4183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446" name="Rectangle 6"/>
          <p:cNvSpPr>
            <a:spLocks noGrp="1" noChangeArrowheads="1"/>
          </p:cNvSpPr>
          <p:nvPr>
            <p:ph type="ftr" sz="quarter" idx="4"/>
          </p:nvPr>
        </p:nvSpPr>
        <p:spPr bwMode="auto">
          <a:xfrm>
            <a:off x="0"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61447" name="Rectangle 7"/>
          <p:cNvSpPr>
            <a:spLocks noGrp="1" noChangeArrowheads="1"/>
          </p:cNvSpPr>
          <p:nvPr>
            <p:ph type="sldNum" sz="quarter" idx="5"/>
          </p:nvPr>
        </p:nvSpPr>
        <p:spPr bwMode="auto">
          <a:xfrm>
            <a:off x="3884613"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E380A67-4816-4B2F-9896-E5EB4F20460F}" type="slidenum">
              <a:rPr lang="en-US"/>
              <a:pPr>
                <a:defRPr/>
              </a:pPr>
              <a:t>‹#›</a:t>
            </a:fld>
            <a:endParaRPr lang="en-US" dirty="0"/>
          </a:p>
        </p:txBody>
      </p:sp>
    </p:spTree>
    <p:extLst>
      <p:ext uri="{BB962C8B-B14F-4D97-AF65-F5344CB8AC3E}">
        <p14:creationId xmlns:p14="http://schemas.microsoft.com/office/powerpoint/2010/main" val="42183996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Scholars@Duke is Duke University’s implementation of VIVO. We are lucky to be part of REACH NC, so Scholars consumes publications from REACH NC and displays those in</a:t>
            </a:r>
            <a:r>
              <a:rPr lang="en-US" baseline="0" dirty="0" smtClean="0"/>
              <a:t> Scholars profiles.</a:t>
            </a:r>
            <a:endParaRPr lang="en-US" dirty="0"/>
          </a:p>
        </p:txBody>
      </p:sp>
      <p:sp>
        <p:nvSpPr>
          <p:cNvPr id="4" name="Slide Number Placeholder 3"/>
          <p:cNvSpPr>
            <a:spLocks noGrp="1"/>
          </p:cNvSpPr>
          <p:nvPr>
            <p:ph type="sldNum" sz="quarter" idx="10"/>
          </p:nvPr>
        </p:nvSpPr>
        <p:spPr/>
        <p:txBody>
          <a:bodyPr/>
          <a:lstStyle/>
          <a:p>
            <a:pPr>
              <a:defRPr/>
            </a:pPr>
            <a:fld id="{6E380A67-4816-4B2F-9896-E5EB4F20460F}" type="slidenum">
              <a:rPr lang="en-US" smtClean="0"/>
              <a:pPr>
                <a:defRPr/>
              </a:pPr>
              <a:t>1</a:t>
            </a:fld>
            <a:endParaRPr lang="en-US" dirty="0"/>
          </a:p>
        </p:txBody>
      </p:sp>
    </p:spTree>
    <p:extLst>
      <p:ext uri="{BB962C8B-B14F-4D97-AF65-F5344CB8AC3E}">
        <p14:creationId xmlns:p14="http://schemas.microsoft.com/office/powerpoint/2010/main" val="9020589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all</a:t>
            </a:r>
            <a:r>
              <a:rPr lang="en-US" baseline="0" dirty="0" smtClean="0"/>
              <a:t> this automated content sounds great, it can be confusing to faculty members. They can’t figure out how to get data corrected in all of these different systems. So information like Medicine provides can really help them out. </a:t>
            </a:r>
            <a:endParaRPr lang="en-US" dirty="0"/>
          </a:p>
        </p:txBody>
      </p:sp>
      <p:sp>
        <p:nvSpPr>
          <p:cNvPr id="4" name="Slide Number Placeholder 3"/>
          <p:cNvSpPr>
            <a:spLocks noGrp="1"/>
          </p:cNvSpPr>
          <p:nvPr>
            <p:ph type="sldNum" sz="quarter" idx="10"/>
          </p:nvPr>
        </p:nvSpPr>
        <p:spPr/>
        <p:txBody>
          <a:bodyPr/>
          <a:lstStyle/>
          <a:p>
            <a:pPr>
              <a:defRPr/>
            </a:pPr>
            <a:fld id="{6E380A67-4816-4B2F-9896-E5EB4F20460F}" type="slidenum">
              <a:rPr lang="en-US" smtClean="0"/>
              <a:pPr>
                <a:defRPr/>
              </a:pPr>
              <a:t>10</a:t>
            </a:fld>
            <a:endParaRPr lang="en-US" dirty="0"/>
          </a:p>
        </p:txBody>
      </p:sp>
    </p:spTree>
    <p:extLst>
      <p:ext uri="{BB962C8B-B14F-4D97-AF65-F5344CB8AC3E}">
        <p14:creationId xmlns:p14="http://schemas.microsoft.com/office/powerpoint/2010/main" val="256742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illustrates</a:t>
            </a:r>
            <a:r>
              <a:rPr lang="en-US" baseline="0" dirty="0" smtClean="0"/>
              <a:t> that we are a provider of faculty data. Scholars aggregates information from a number of systems and makes the information available to anyone who needs it.</a:t>
            </a:r>
            <a:endParaRPr lang="en-US" dirty="0"/>
          </a:p>
        </p:txBody>
      </p:sp>
      <p:sp>
        <p:nvSpPr>
          <p:cNvPr id="4" name="Slide Number Placeholder 3"/>
          <p:cNvSpPr>
            <a:spLocks noGrp="1"/>
          </p:cNvSpPr>
          <p:nvPr>
            <p:ph type="sldNum" sz="quarter" idx="10"/>
          </p:nvPr>
        </p:nvSpPr>
        <p:spPr/>
        <p:txBody>
          <a:bodyPr/>
          <a:lstStyle/>
          <a:p>
            <a:pPr>
              <a:defRPr/>
            </a:pPr>
            <a:fld id="{6E380A67-4816-4B2F-9896-E5EB4F20460F}" type="slidenum">
              <a:rPr lang="en-US" smtClean="0"/>
              <a:pPr>
                <a:defRPr/>
              </a:pPr>
              <a:t>2</a:t>
            </a:fld>
            <a:endParaRPr lang="en-US" dirty="0"/>
          </a:p>
        </p:txBody>
      </p:sp>
    </p:spTree>
    <p:extLst>
      <p:ext uri="{BB962C8B-B14F-4D97-AF65-F5344CB8AC3E}">
        <p14:creationId xmlns:p14="http://schemas.microsoft.com/office/powerpoint/2010/main" val="1605537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For example, here’s one</a:t>
            </a:r>
            <a:r>
              <a:rPr lang="en-US" b="0" baseline="0" dirty="0" smtClean="0"/>
              <a:t> of our engineering faculty members in Scholars@Duke.</a:t>
            </a:r>
            <a:endParaRPr lang="en-US" b="0" dirty="0"/>
          </a:p>
          <a:p>
            <a:endParaRPr lang="en-US" dirty="0"/>
          </a:p>
        </p:txBody>
      </p:sp>
      <p:sp>
        <p:nvSpPr>
          <p:cNvPr id="4" name="Slide Number Placeholder 3"/>
          <p:cNvSpPr>
            <a:spLocks noGrp="1"/>
          </p:cNvSpPr>
          <p:nvPr>
            <p:ph type="sldNum" sz="quarter" idx="10"/>
          </p:nvPr>
        </p:nvSpPr>
        <p:spPr/>
        <p:txBody>
          <a:bodyPr/>
          <a:lstStyle/>
          <a:p>
            <a:pPr>
              <a:defRPr/>
            </a:pPr>
            <a:fld id="{6E380A67-4816-4B2F-9896-E5EB4F20460F}" type="slidenum">
              <a:rPr lang="en-US" smtClean="0"/>
              <a:pPr>
                <a:defRPr/>
              </a:pPr>
              <a:t>3</a:t>
            </a:fld>
            <a:endParaRPr lang="en-US" dirty="0"/>
          </a:p>
        </p:txBody>
      </p:sp>
    </p:spTree>
    <p:extLst>
      <p:ext uri="{BB962C8B-B14F-4D97-AF65-F5344CB8AC3E}">
        <p14:creationId xmlns:p14="http://schemas.microsoft.com/office/powerpoint/2010/main" val="2596502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School of Engineering feeds data from Scholars@Duke into their websites. To update the information on this page, the Scholars profile must be updated.</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6E380A67-4816-4B2F-9896-E5EB4F20460F}" type="slidenum">
              <a:rPr lang="en-US" smtClean="0"/>
              <a:pPr>
                <a:defRPr/>
              </a:pPr>
              <a:t>4</a:t>
            </a:fld>
            <a:endParaRPr lang="en-US" dirty="0"/>
          </a:p>
        </p:txBody>
      </p:sp>
    </p:spTree>
    <p:extLst>
      <p:ext uri="{BB962C8B-B14F-4D97-AF65-F5344CB8AC3E}">
        <p14:creationId xmlns:p14="http://schemas.microsoft.com/office/powerpoint/2010/main" val="505524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Faculty and delegates can use</a:t>
            </a:r>
            <a:r>
              <a:rPr lang="en-US" baseline="0" dirty="0" smtClean="0"/>
              <a:t> the Scholars Report to copy and paste profile data to email or a word doc, for example, to create a publications list.</a:t>
            </a:r>
            <a:endParaRPr lang="en-US" dirty="0"/>
          </a:p>
        </p:txBody>
      </p:sp>
      <p:sp>
        <p:nvSpPr>
          <p:cNvPr id="4" name="Slide Number Placeholder 3"/>
          <p:cNvSpPr>
            <a:spLocks noGrp="1"/>
          </p:cNvSpPr>
          <p:nvPr>
            <p:ph type="sldNum" sz="quarter" idx="10"/>
          </p:nvPr>
        </p:nvSpPr>
        <p:spPr/>
        <p:txBody>
          <a:bodyPr/>
          <a:lstStyle/>
          <a:p>
            <a:pPr>
              <a:defRPr/>
            </a:pPr>
            <a:fld id="{6E380A67-4816-4B2F-9896-E5EB4F20460F}" type="slidenum">
              <a:rPr lang="en-US" smtClean="0"/>
              <a:pPr>
                <a:defRPr/>
              </a:pPr>
              <a:t>5</a:t>
            </a:fld>
            <a:endParaRPr lang="en-US" dirty="0"/>
          </a:p>
        </p:txBody>
      </p:sp>
    </p:spTree>
    <p:extLst>
      <p:ext uri="{BB962C8B-B14F-4D97-AF65-F5344CB8AC3E}">
        <p14:creationId xmlns:p14="http://schemas.microsoft.com/office/powerpoint/2010/main" val="2640710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a:t>
            </a:r>
            <a:r>
              <a:rPr lang="en-US" baseline="0" dirty="0" smtClean="0"/>
              <a:t> reporting example: w</a:t>
            </a:r>
            <a:r>
              <a:rPr lang="en-US" dirty="0" smtClean="0"/>
              <a:t>e</a:t>
            </a:r>
            <a:r>
              <a:rPr lang="en-US" baseline="0" dirty="0" smtClean="0"/>
              <a:t> load Scholars data into Tableau so that we can see who’s been editing what data in each school. We report this to our users in a monthly meeting.</a:t>
            </a:r>
            <a:endParaRPr lang="en-US" dirty="0"/>
          </a:p>
        </p:txBody>
      </p:sp>
      <p:sp>
        <p:nvSpPr>
          <p:cNvPr id="4" name="Slide Number Placeholder 3"/>
          <p:cNvSpPr>
            <a:spLocks noGrp="1"/>
          </p:cNvSpPr>
          <p:nvPr>
            <p:ph type="sldNum" sz="quarter" idx="10"/>
          </p:nvPr>
        </p:nvSpPr>
        <p:spPr/>
        <p:txBody>
          <a:bodyPr/>
          <a:lstStyle/>
          <a:p>
            <a:pPr>
              <a:defRPr/>
            </a:pPr>
            <a:fld id="{6E380A67-4816-4B2F-9896-E5EB4F20460F}" type="slidenum">
              <a:rPr lang="en-US" smtClean="0"/>
              <a:pPr>
                <a:defRPr/>
              </a:pPr>
              <a:t>6</a:t>
            </a:fld>
            <a:endParaRPr lang="en-US" dirty="0"/>
          </a:p>
        </p:txBody>
      </p:sp>
    </p:spTree>
    <p:extLst>
      <p:ext uri="{BB962C8B-B14F-4D97-AF65-F5344CB8AC3E}">
        <p14:creationId xmlns:p14="http://schemas.microsoft.com/office/powerpoint/2010/main" val="2965275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Global office pulls Scholars data to show where Duke faculty are working in the world:  doing research or teaching or in which countries they have expertise.</a:t>
            </a:r>
            <a:endParaRPr lang="en-US" dirty="0"/>
          </a:p>
        </p:txBody>
      </p:sp>
      <p:sp>
        <p:nvSpPr>
          <p:cNvPr id="4" name="Slide Number Placeholder 3"/>
          <p:cNvSpPr>
            <a:spLocks noGrp="1"/>
          </p:cNvSpPr>
          <p:nvPr>
            <p:ph type="sldNum" sz="quarter" idx="10"/>
          </p:nvPr>
        </p:nvSpPr>
        <p:spPr/>
        <p:txBody>
          <a:bodyPr/>
          <a:lstStyle/>
          <a:p>
            <a:pPr>
              <a:defRPr/>
            </a:pPr>
            <a:fld id="{6E380A67-4816-4B2F-9896-E5EB4F20460F}" type="slidenum">
              <a:rPr lang="en-US" smtClean="0"/>
              <a:pPr>
                <a:defRPr/>
              </a:pPr>
              <a:t>7</a:t>
            </a:fld>
            <a:endParaRPr lang="en-US" dirty="0"/>
          </a:p>
        </p:txBody>
      </p:sp>
    </p:spTree>
    <p:extLst>
      <p:ext uri="{BB962C8B-B14F-4D97-AF65-F5344CB8AC3E}">
        <p14:creationId xmlns:p14="http://schemas.microsoft.com/office/powerpoint/2010/main" val="25590702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Our “big data” guys</a:t>
            </a:r>
            <a:r>
              <a:rPr lang="en-US" baseline="0" dirty="0" smtClean="0"/>
              <a:t> in the engineering school got a download of Scholars publications and created a map of research at Duke – which was very busy. But this simple histogram tells the story very clearly.</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E380A67-4816-4B2F-9896-E5EB4F20460F}" type="slidenum">
              <a:rPr lang="en-US" smtClean="0"/>
              <a:pPr>
                <a:defRPr/>
              </a:pPr>
              <a:t>8</a:t>
            </a:fld>
            <a:endParaRPr lang="en-US" dirty="0"/>
          </a:p>
        </p:txBody>
      </p:sp>
    </p:spTree>
    <p:extLst>
      <p:ext uri="{BB962C8B-B14F-4D97-AF65-F5344CB8AC3E}">
        <p14:creationId xmlns:p14="http://schemas.microsoft.com/office/powerpoint/2010/main" val="4116219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It’s easy to create visualizations such as word clouds,</a:t>
            </a:r>
            <a:r>
              <a:rPr lang="en-US" sz="1200" kern="1200" baseline="0" dirty="0" smtClean="0">
                <a:solidFill>
                  <a:schemeClr val="tx1"/>
                </a:solidFill>
                <a:effectLst/>
                <a:latin typeface="+mn-lt"/>
                <a:ea typeface="+mn-ea"/>
                <a:cs typeface="+mn-cs"/>
              </a:rPr>
              <a:t> which are useful to the humanists.</a:t>
            </a:r>
            <a:endParaRPr lang="en-US" dirty="0"/>
          </a:p>
        </p:txBody>
      </p:sp>
      <p:sp>
        <p:nvSpPr>
          <p:cNvPr id="4" name="Slide Number Placeholder 3"/>
          <p:cNvSpPr>
            <a:spLocks noGrp="1"/>
          </p:cNvSpPr>
          <p:nvPr>
            <p:ph type="sldNum" sz="quarter" idx="10"/>
          </p:nvPr>
        </p:nvSpPr>
        <p:spPr/>
        <p:txBody>
          <a:bodyPr/>
          <a:lstStyle/>
          <a:p>
            <a:fld id="{D02468D2-9846-4E20-8C34-6FCA9B3C1174}"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283361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dirty="0"/>
          </a:p>
        </p:txBody>
      </p:sp>
      <p:sp>
        <p:nvSpPr>
          <p:cNvPr id="19" name="Footer Placeholder 18"/>
          <p:cNvSpPr>
            <a:spLocks noGrp="1"/>
          </p:cNvSpPr>
          <p:nvPr>
            <p:ph type="ftr" sz="quarter" idx="11"/>
          </p:nvPr>
        </p:nvSpPr>
        <p:spPr/>
        <p:txBody>
          <a:bodyPr/>
          <a:lstStyle/>
          <a:p>
            <a:pPr>
              <a:defRPr/>
            </a:pPr>
            <a:endParaRPr lang="en-US" dirty="0"/>
          </a:p>
        </p:txBody>
      </p:sp>
      <p:sp>
        <p:nvSpPr>
          <p:cNvPr id="27" name="Slide Number Placeholder 26"/>
          <p:cNvSpPr>
            <a:spLocks noGrp="1"/>
          </p:cNvSpPr>
          <p:nvPr>
            <p:ph type="sldNum" sz="quarter" idx="12"/>
          </p:nvPr>
        </p:nvSpPr>
        <p:spPr/>
        <p:txBody>
          <a:bodyPr/>
          <a:lstStyle/>
          <a:p>
            <a:pPr>
              <a:defRPr/>
            </a:pPr>
            <a:fld id="{BE2F408A-CD91-402D-83EA-231E48994810}"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36C1F68-4632-422B-8FFF-DBB2338EE32A}"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D1A5DEE-9FB7-4A65-9BBC-46CE90309AC1}"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EA673EF-65BD-49E0-A904-8856610072A8}"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00423489-9F7F-48C2-A61A-A54A24C23D23}"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8560A030-1B1E-4BB7-A282-19B35C32DA1F}"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EE773BEF-AC3F-44FA-9251-64700642AE24}"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0CFBFA23-532A-4F3B-9353-7FE86C1F33E6}"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12BDBFB9-FCB6-46EE-8ECC-D00D4A4FA2E8}"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781BE005-43C9-402D-A336-42D23533D596}"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pPr>
              <a:defRPr/>
            </a:pPr>
            <a:fld id="{F9E0F886-CE1F-4EFD-B490-758DEA459886}" type="slidenum">
              <a:rPr lang="en-US" smtClean="0"/>
              <a:pPr>
                <a:defRPr/>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7148E7BD-6D05-4B63-9ABF-BF7B1B904F64}" type="slidenum">
              <a:rPr lang="en-US" smtClean="0"/>
              <a:pPr>
                <a:defRPr/>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106" r:id="rId4"/>
    <p:sldLayoutId id="2147484107" r:id="rId5"/>
    <p:sldLayoutId id="2147484108" r:id="rId6"/>
    <p:sldLayoutId id="2147484109" r:id="rId7"/>
    <p:sldLayoutId id="2147484110" r:id="rId8"/>
    <p:sldLayoutId id="2147484111" r:id="rId9"/>
    <p:sldLayoutId id="2147484112" r:id="rId10"/>
    <p:sldLayoutId id="214748411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9163" y="0"/>
            <a:ext cx="9770986" cy="6858000"/>
          </a:xfrm>
          <a:prstGeom prst="rect">
            <a:avLst/>
          </a:prstGeom>
        </p:spPr>
      </p:pic>
    </p:spTree>
    <p:extLst>
      <p:ext uri="{BB962C8B-B14F-4D97-AF65-F5344CB8AC3E}">
        <p14:creationId xmlns:p14="http://schemas.microsoft.com/office/powerpoint/2010/main" val="2106341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19050" y="66675"/>
            <a:ext cx="9105900" cy="6724650"/>
          </a:xfrm>
          <a:prstGeom prst="rect">
            <a:avLst/>
          </a:prstGeom>
        </p:spPr>
      </p:pic>
    </p:spTree>
    <p:extLst>
      <p:ext uri="{BB962C8B-B14F-4D97-AF65-F5344CB8AC3E}">
        <p14:creationId xmlns:p14="http://schemas.microsoft.com/office/powerpoint/2010/main" val="831815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51"/>
            <a:ext cx="8229600" cy="1143000"/>
          </a:xfrm>
        </p:spPr>
        <p:txBody>
          <a:bodyPr>
            <a:normAutofit/>
          </a:bodyPr>
          <a:lstStyle/>
          <a:p>
            <a:r>
              <a:rPr lang="en-US" sz="4600" dirty="0" smtClean="0"/>
              <a:t>Scholars aggregates info</a:t>
            </a:r>
            <a:endParaRPr lang="en-US" sz="4600" dirty="0"/>
          </a:p>
        </p:txBody>
      </p:sp>
      <p:pic>
        <p:nvPicPr>
          <p:cNvPr id="3" name="Picture 2" descr="131107 simple hub diagr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7500" y="1698200"/>
            <a:ext cx="5956300" cy="4724400"/>
          </a:xfrm>
          <a:prstGeom prst="rect">
            <a:avLst/>
          </a:prstGeom>
        </p:spPr>
      </p:pic>
    </p:spTree>
    <p:extLst>
      <p:ext uri="{BB962C8B-B14F-4D97-AF65-F5344CB8AC3E}">
        <p14:creationId xmlns:p14="http://schemas.microsoft.com/office/powerpoint/2010/main" val="13437145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21944" y="0"/>
            <a:ext cx="9502473" cy="6858000"/>
          </a:xfrm>
          <a:prstGeom prst="rect">
            <a:avLst/>
          </a:prstGeom>
        </p:spPr>
      </p:pic>
    </p:spTree>
    <p:extLst>
      <p:ext uri="{BB962C8B-B14F-4D97-AF65-F5344CB8AC3E}">
        <p14:creationId xmlns:p14="http://schemas.microsoft.com/office/powerpoint/2010/main" val="369587851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53166" y="-122694"/>
            <a:ext cx="9507883" cy="6980694"/>
          </a:xfrm>
          <a:prstGeom prst="rect">
            <a:avLst/>
          </a:prstGeom>
        </p:spPr>
      </p:pic>
    </p:spTree>
    <p:extLst>
      <p:ext uri="{BB962C8B-B14F-4D97-AF65-F5344CB8AC3E}">
        <p14:creationId xmlns:p14="http://schemas.microsoft.com/office/powerpoint/2010/main" val="292954684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583543" y="0"/>
            <a:ext cx="9842957" cy="6858000"/>
          </a:xfrm>
          <a:prstGeom prst="rect">
            <a:avLst/>
          </a:prstGeom>
        </p:spPr>
      </p:pic>
    </p:spTree>
    <p:extLst>
      <p:ext uri="{BB962C8B-B14F-4D97-AF65-F5344CB8AC3E}">
        <p14:creationId xmlns:p14="http://schemas.microsoft.com/office/powerpoint/2010/main" val="3252793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78201" y="142164"/>
            <a:ext cx="9065799" cy="6599830"/>
          </a:xfrm>
          <a:prstGeom prst="rect">
            <a:avLst/>
          </a:prstGeom>
        </p:spPr>
      </p:pic>
    </p:spTree>
    <p:extLst>
      <p:ext uri="{BB962C8B-B14F-4D97-AF65-F5344CB8AC3E}">
        <p14:creationId xmlns:p14="http://schemas.microsoft.com/office/powerpoint/2010/main" val="37373995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959"/>
            <a:ext cx="8229600" cy="1143000"/>
          </a:xfrm>
        </p:spPr>
        <p:txBody>
          <a:bodyPr/>
          <a:lstStyle/>
          <a:p>
            <a:r>
              <a:rPr lang="en-US" dirty="0" smtClean="0"/>
              <a:t>Global office map</a:t>
            </a:r>
            <a:endParaRPr lang="en-US" dirty="0"/>
          </a:p>
        </p:txBody>
      </p:sp>
      <p:pic>
        <p:nvPicPr>
          <p:cNvPr id="5" name="Picture 4"/>
          <p:cNvPicPr>
            <a:picLocks noChangeAspect="1"/>
          </p:cNvPicPr>
          <p:nvPr/>
        </p:nvPicPr>
        <p:blipFill>
          <a:blip r:embed="rId3"/>
          <a:stretch>
            <a:fillRect/>
          </a:stretch>
        </p:blipFill>
        <p:spPr>
          <a:xfrm>
            <a:off x="961876" y="1493970"/>
            <a:ext cx="7383134" cy="5228249"/>
          </a:xfrm>
          <a:prstGeom prst="rect">
            <a:avLst/>
          </a:prstGeom>
        </p:spPr>
      </p:pic>
      <p:sp>
        <p:nvSpPr>
          <p:cNvPr id="6" name="TextBox 5"/>
          <p:cNvSpPr txBox="1"/>
          <p:nvPr/>
        </p:nvSpPr>
        <p:spPr>
          <a:xfrm>
            <a:off x="5912131" y="971725"/>
            <a:ext cx="2197289" cy="369332"/>
          </a:xfrm>
          <a:prstGeom prst="rect">
            <a:avLst/>
          </a:prstGeom>
          <a:noFill/>
        </p:spPr>
        <p:txBody>
          <a:bodyPr wrap="square" rtlCol="0">
            <a:spAutoFit/>
          </a:bodyPr>
          <a:lstStyle/>
          <a:p>
            <a:r>
              <a:rPr lang="en-US" dirty="0" smtClean="0"/>
              <a:t>Global.duke.edu</a:t>
            </a:r>
            <a:endParaRPr lang="en-US" dirty="0"/>
          </a:p>
        </p:txBody>
      </p:sp>
    </p:spTree>
    <p:extLst>
      <p:ext uri="{BB962C8B-B14F-4D97-AF65-F5344CB8AC3E}">
        <p14:creationId xmlns:p14="http://schemas.microsoft.com/office/powerpoint/2010/main" val="25119857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795462" y="536105"/>
            <a:ext cx="5553075" cy="5857875"/>
          </a:xfrm>
          <a:prstGeom prst="rect">
            <a:avLst/>
          </a:prstGeom>
        </p:spPr>
      </p:pic>
    </p:spTree>
    <p:extLst>
      <p:ext uri="{BB962C8B-B14F-4D97-AF65-F5344CB8AC3E}">
        <p14:creationId xmlns:p14="http://schemas.microsoft.com/office/powerpoint/2010/main" val="982476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5374" y="1"/>
            <a:ext cx="60132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51499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B5394"/>
      </a:hlink>
      <a:folHlink>
        <a:srgbClr val="0B5394"/>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9026</TotalTime>
  <Words>320</Words>
  <Application>Microsoft Macintosh PowerPoint</Application>
  <PresentationFormat>On-screen Show (4:3)</PresentationFormat>
  <Paragraphs>23</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PowerPoint Presentation</vt:lpstr>
      <vt:lpstr>Scholars aggregates info</vt:lpstr>
      <vt:lpstr>PowerPoint Presentation</vt:lpstr>
      <vt:lpstr>PowerPoint Presentation</vt:lpstr>
      <vt:lpstr>PowerPoint Presentation</vt:lpstr>
      <vt:lpstr>PowerPoint Presentation</vt:lpstr>
      <vt:lpstr>Global office map</vt:lpstr>
      <vt:lpstr>PowerPoint Presentation</vt:lpstr>
      <vt:lpstr>PowerPoint Presentation</vt:lpstr>
      <vt:lpstr>PowerPoint Presentation</vt:lpstr>
    </vt:vector>
  </TitlesOfParts>
  <Company>Duke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Faculty Data Project</dc:title>
  <dc:creator>Julia Trimmer</dc:creator>
  <cp:lastModifiedBy>Cynthia Cleto</cp:lastModifiedBy>
  <cp:revision>1213</cp:revision>
  <dcterms:created xsi:type="dcterms:W3CDTF">2012-10-29T12:28:44Z</dcterms:created>
  <dcterms:modified xsi:type="dcterms:W3CDTF">2015-07-17T19:30:02Z</dcterms:modified>
</cp:coreProperties>
</file>