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0" r:id="rId4"/>
    <p:sldId id="261" r:id="rId5"/>
    <p:sldId id="262" r:id="rId6"/>
    <p:sldId id="263" r:id="rId7"/>
    <p:sldId id="270" r:id="rId8"/>
    <p:sldId id="272" r:id="rId9"/>
    <p:sldId id="271" r:id="rId10"/>
    <p:sldId id="264" r:id="rId11"/>
    <p:sldId id="265" r:id="rId12"/>
    <p:sldId id="267" r:id="rId13"/>
    <p:sldId id="266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63" autoAdjust="0"/>
    <p:restoredTop sz="90929"/>
  </p:normalViewPr>
  <p:slideViewPr>
    <p:cSldViewPr>
      <p:cViewPr varScale="1">
        <p:scale>
          <a:sx n="96" d="100"/>
          <a:sy n="96" d="100"/>
        </p:scale>
        <p:origin x="-2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B62A9A-F253-9442-A6A4-D70225E9DA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826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638827-D5CF-EE42-99A9-FB78BEA79542}" type="slidenum">
              <a:rPr lang="en-US"/>
              <a:pPr/>
              <a:t>1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074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A31903-B88C-5149-9DDE-BA12E169EA73}" type="slidenum">
              <a:rPr lang="en-US"/>
              <a:pPr/>
              <a:t>2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4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Tool that Steven used:</a:t>
            </a:r>
          </a:p>
          <a:p>
            <a:r>
              <a:rPr lang="en-US" dirty="0" smtClean="0"/>
              <a:t>`	8765432765432q1	98765r4e3wq	qwertyuiou7y6t54321`1q					1```121	`1Q`QQ	Q	`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62A9A-F253-9442-A6A4-D70225E9DA0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12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solidFill>
                  <a:schemeClr val="tx1"/>
                </a:solidFill>
              </a:rPr>
              <a:t>Collaboration =</a:t>
            </a:r>
            <a:r>
              <a:rPr lang="en-US" sz="1200" baseline="0" dirty="0" smtClean="0">
                <a:solidFill>
                  <a:schemeClr val="tx1"/>
                </a:solidFill>
              </a:rPr>
              <a:t> co-authorship = </a:t>
            </a:r>
            <a:r>
              <a:rPr lang="en-US" sz="1200" dirty="0" smtClean="0">
                <a:solidFill>
                  <a:schemeClr val="tx1"/>
                </a:solidFill>
              </a:rPr>
              <a:t>Extrapolate</a:t>
            </a:r>
            <a:r>
              <a:rPr lang="en-US" sz="1200" baseline="0" dirty="0" smtClean="0">
                <a:solidFill>
                  <a:schemeClr val="tx1"/>
                </a:solidFill>
              </a:rPr>
              <a:t> information to create networks of researchers</a:t>
            </a:r>
          </a:p>
          <a:p>
            <a:endParaRPr lang="en-US" sz="1200" baseline="0" dirty="0" smtClean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Networks show – “unrealized opportunities” are those who share common research interests but have not yet collaborated (unrealized opportunities)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62A9A-F253-9442-A6A4-D70225E9DA0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16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vader.lib.umn.edu</a:t>
            </a:r>
            <a:r>
              <a:rPr lang="en-US" dirty="0" smtClean="0"/>
              <a:t>/</a:t>
            </a:r>
            <a:r>
              <a:rPr lang="en-US" dirty="0" err="1" smtClean="0"/>
              <a:t>cbs_cfans_viz</a:t>
            </a:r>
            <a:r>
              <a:rPr lang="en-US" dirty="0" smtClean="0"/>
              <a:t>/</a:t>
            </a:r>
            <a:r>
              <a:rPr lang="en-US" dirty="0" err="1" smtClean="0"/>
              <a:t>cbs_cfans_portal.html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Blue – those in CBS only</a:t>
            </a:r>
          </a:p>
          <a:p>
            <a:r>
              <a:rPr lang="en-US" dirty="0" smtClean="0"/>
              <a:t>Red – those</a:t>
            </a:r>
            <a:r>
              <a:rPr lang="en-US" baseline="0" dirty="0" smtClean="0"/>
              <a:t> in CFANS only</a:t>
            </a:r>
          </a:p>
          <a:p>
            <a:r>
              <a:rPr lang="en-US" baseline="0" dirty="0" smtClean="0"/>
              <a:t>Green – joint appointments in both colleges</a:t>
            </a:r>
          </a:p>
          <a:p>
            <a:endParaRPr lang="en-US" dirty="0" smtClean="0"/>
          </a:p>
          <a:p>
            <a:r>
              <a:rPr lang="en-US" baseline="0" dirty="0" smtClean="0"/>
              <a:t>Show number of connections – click on one circle – each circle is an individual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Show’s individual’s productivity</a:t>
            </a:r>
            <a:r>
              <a:rPr lang="en-US" baseline="0" dirty="0" smtClean="0"/>
              <a:t> – size of the circle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62A9A-F253-9442-A6A4-D70225E9DA0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953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Map co-authorship networks to information on where researchers are distributed on campus for space planning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Illuminate resources and centers of research productivity that can be leveraged to facilitate greater interdisciplinary collaboration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Expand the sample to analyze connections between other schools and research centers of interest on campus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62A9A-F253-9442-A6A4-D70225E9DA0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410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UofM-2_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139700"/>
            <a:ext cx="8850313" cy="657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609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84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1526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4800"/>
            <a:ext cx="63055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0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69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382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2291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752600"/>
            <a:ext cx="42291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5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0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8289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82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378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UofM-2_M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136525"/>
            <a:ext cx="8850313" cy="658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4800"/>
            <a:ext cx="861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8610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7A0019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7A0019"/>
        </a:buClr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7A0019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7A0019"/>
        </a:buClr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7A0019"/>
        </a:buClr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7A0019"/>
        </a:buClr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7A0019"/>
        </a:buClr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7A0019"/>
        </a:buClr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7A0019"/>
        </a:buClr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://vader.lib.umn.edu/cbs_cfans_viz/cbs_cfans_portal.html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 VISUALIZING COLLABORATIONS </a:t>
            </a:r>
            <a:br>
              <a:rPr lang="en-US" dirty="0"/>
            </a:br>
            <a:r>
              <a:rPr lang="en-US" dirty="0" err="1"/>
              <a:t>Coauthorship</a:t>
            </a:r>
            <a:r>
              <a:rPr lang="en-US" dirty="0"/>
              <a:t> </a:t>
            </a:r>
            <a:r>
              <a:rPr lang="en-US" dirty="0" smtClean="0"/>
              <a:t>Networks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Reaching Out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Featuring Centers and Institutes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160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7097553" cy="6475602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143000" y="4357841"/>
            <a:ext cx="4693857" cy="839755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797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58122" r="64624"/>
          <a:stretch/>
        </p:blipFill>
        <p:spPr>
          <a:xfrm>
            <a:off x="381001" y="0"/>
            <a:ext cx="4953000" cy="678567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457200" y="4648200"/>
            <a:ext cx="3962400" cy="1183105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553178" y="3486092"/>
            <a:ext cx="3554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Libraries staff manually added Research Interest Keywords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419600" y="4191000"/>
            <a:ext cx="990600" cy="7467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861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42075"/>
          <a:stretch/>
        </p:blipFill>
        <p:spPr>
          <a:xfrm>
            <a:off x="76200" y="116754"/>
            <a:ext cx="8096740" cy="5750645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6248400" y="4267200"/>
            <a:ext cx="322582" cy="4572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96000" y="4737847"/>
            <a:ext cx="2076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Really just a search result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5409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400" y="228600"/>
            <a:ext cx="7593936" cy="128089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7A0019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7A0019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7A0019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7A0019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7A0019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7A0019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7A0019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7A0019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7A0019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/>
            <a:r>
              <a:rPr lang="en-US" kern="0" dirty="0" smtClean="0"/>
              <a:t>CAREI Visualization Example</a:t>
            </a:r>
            <a:endParaRPr lang="en-US" kern="0" dirty="0"/>
          </a:p>
        </p:txBody>
      </p:sp>
      <p:pic>
        <p:nvPicPr>
          <p:cNvPr id="3" name="Picture 2" descr="Wahlstr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41" y="1676400"/>
            <a:ext cx="142875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Wahlstrom-Orgs-Force"/>
          <p:cNvPicPr>
            <a:picLocks noChangeAspect="1" noChangeArrowheads="1"/>
          </p:cNvPicPr>
          <p:nvPr/>
        </p:nvPicPr>
        <p:blipFill>
          <a:blip r:embed="rId3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352228"/>
            <a:ext cx="5486400" cy="4597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5377" y="3787492"/>
            <a:ext cx="2965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Kyla Wahlstrom, PhD</a:t>
            </a:r>
          </a:p>
          <a:p>
            <a:r>
              <a:rPr lang="en-US" dirty="0" smtClean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Senior Research Fellow</a:t>
            </a:r>
            <a:endParaRPr lang="en-US" dirty="0">
              <a:solidFill>
                <a:srgbClr val="7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294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Libraries can 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evelop the data model needed</a:t>
            </a:r>
          </a:p>
          <a:p>
            <a:pPr lvl="1"/>
            <a:r>
              <a:rPr lang="en-US" dirty="0" smtClean="0"/>
              <a:t>Train Center staff</a:t>
            </a:r>
          </a:p>
          <a:p>
            <a:r>
              <a:rPr lang="en-US" dirty="0" smtClean="0"/>
              <a:t>But then the Center must</a:t>
            </a:r>
          </a:p>
          <a:p>
            <a:pPr lvl="1"/>
            <a:r>
              <a:rPr lang="en-US" dirty="0" smtClean="0"/>
              <a:t>Work with the Libraries to determine their needs</a:t>
            </a:r>
          </a:p>
          <a:p>
            <a:pPr lvl="1"/>
            <a:r>
              <a:rPr lang="en-US" dirty="0" smtClean="0"/>
              <a:t>Commit staff time to maintaining their </a:t>
            </a:r>
            <a:r>
              <a:rPr lang="en-US" dirty="0" err="1" smtClean="0"/>
              <a:t>Experts@Minnesota</a:t>
            </a:r>
            <a:r>
              <a:rPr lang="en-US" dirty="0" smtClean="0"/>
              <a:t> presence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977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	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43434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Potential Merger of 2 Colleges: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dirty="0" smtClean="0"/>
              <a:t>CFANS: College of Food, Agriculture &amp; Natural Sciences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dirty="0" smtClean="0"/>
              <a:t>CBS: College of Biological Sciences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673" y="3810000"/>
            <a:ext cx="4407127" cy="20105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1143000"/>
            <a:ext cx="3657600" cy="27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Informatics/Data Services Specialist</a:t>
            </a:r>
            <a:endParaRPr lang="en-US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rcRect l="-116844" r="-116844"/>
          <a:stretch>
            <a:fillRect/>
          </a:stretch>
        </p:blipFill>
        <p:spPr>
          <a:xfrm>
            <a:off x="3124200" y="1828800"/>
            <a:ext cx="8610600" cy="3886200"/>
          </a:xfrm>
        </p:spPr>
      </p:pic>
      <p:sp>
        <p:nvSpPr>
          <p:cNvPr id="6" name="TextBox 5"/>
          <p:cNvSpPr txBox="1"/>
          <p:nvPr/>
        </p:nvSpPr>
        <p:spPr>
          <a:xfrm>
            <a:off x="3962400" y="5181600"/>
            <a:ext cx="204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Steven Braun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057400"/>
            <a:ext cx="5638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Created visualizations to show the co-author relationships between the two colleges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27201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Data is Represented?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</a:t>
            </a:r>
            <a:r>
              <a:rPr lang="en-US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harvested from </a:t>
            </a:r>
            <a:r>
              <a:rPr lang="en-US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Experts</a:t>
            </a:r>
            <a:r>
              <a:rPr lang="en-US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@MN</a:t>
            </a:r>
            <a:r>
              <a:rPr lang="en-US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US" sz="1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Publications </a:t>
            </a:r>
            <a:r>
              <a:rPr lang="en-US" sz="2400" dirty="0">
                <a:solidFill>
                  <a:schemeClr val="tx1"/>
                </a:solidFill>
              </a:rPr>
              <a:t>indexed in Scopus database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Publication </a:t>
            </a:r>
            <a:r>
              <a:rPr lang="en-US" sz="2400" dirty="0" smtClean="0">
                <a:solidFill>
                  <a:schemeClr val="tx1"/>
                </a:solidFill>
              </a:rPr>
              <a:t>co-authorship </a:t>
            </a:r>
            <a:r>
              <a:rPr lang="en-US" sz="2400" dirty="0">
                <a:solidFill>
                  <a:schemeClr val="tx1"/>
                </a:solidFill>
              </a:rPr>
              <a:t>relationships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Research </a:t>
            </a:r>
            <a:r>
              <a:rPr lang="en-US" sz="2400" dirty="0">
                <a:solidFill>
                  <a:schemeClr val="tx1"/>
                </a:solidFill>
              </a:rPr>
              <a:t>concept/keyword profiles for researchers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Biographical </a:t>
            </a:r>
            <a:r>
              <a:rPr lang="en-US" sz="2400" dirty="0">
                <a:solidFill>
                  <a:schemeClr val="tx1"/>
                </a:solidFill>
              </a:rPr>
              <a:t>information </a:t>
            </a:r>
            <a:r>
              <a:rPr lang="en-US" sz="2400" dirty="0" smtClean="0">
                <a:solidFill>
                  <a:schemeClr val="tx1"/>
                </a:solidFill>
              </a:rPr>
              <a:t>via UMN’s </a:t>
            </a:r>
            <a:r>
              <a:rPr lang="en-US" sz="2400" dirty="0">
                <a:solidFill>
                  <a:schemeClr val="tx1"/>
                </a:solidFill>
              </a:rPr>
              <a:t>PeopleSoft </a:t>
            </a: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dirty="0">
                <a:solidFill>
                  <a:schemeClr val="tx1"/>
                </a:solidFill>
              </a:rPr>
              <a:t>department affiliation(s), </a:t>
            </a:r>
            <a:r>
              <a:rPr lang="en-US" sz="2400" dirty="0" smtClean="0">
                <a:solidFill>
                  <a:schemeClr val="tx1"/>
                </a:solidFill>
              </a:rPr>
              <a:t>title, etc.)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900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Can We Analyze?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4343400"/>
          </a:xfrm>
        </p:spPr>
        <p:txBody>
          <a:bodyPr/>
          <a:lstStyle/>
          <a:p>
            <a:r>
              <a:rPr lang="en-US" sz="2400" dirty="0" smtClean="0"/>
              <a:t>Collaboration  = </a:t>
            </a:r>
            <a:r>
              <a:rPr lang="en-US" sz="2400" dirty="0" smtClean="0">
                <a:solidFill>
                  <a:schemeClr val="tx1"/>
                </a:solidFill>
              </a:rPr>
              <a:t>Coauthors </a:t>
            </a:r>
            <a:r>
              <a:rPr lang="en-US" sz="2400" dirty="0">
                <a:solidFill>
                  <a:schemeClr val="tx1"/>
                </a:solidFill>
              </a:rPr>
              <a:t>on </a:t>
            </a:r>
            <a:r>
              <a:rPr lang="en-US" sz="2400" dirty="0" smtClean="0">
                <a:solidFill>
                  <a:schemeClr val="tx1"/>
                </a:solidFill>
              </a:rPr>
              <a:t>publications</a:t>
            </a:r>
          </a:p>
          <a:p>
            <a:pPr marL="0" indent="0">
              <a:buNone/>
            </a:pP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Collaboration </a:t>
            </a:r>
            <a:r>
              <a:rPr lang="en-US" sz="2400" dirty="0">
                <a:solidFill>
                  <a:schemeClr val="tx1"/>
                </a:solidFill>
              </a:rPr>
              <a:t>networks illustrate connections </a:t>
            </a:r>
            <a:r>
              <a:rPr lang="en-US" sz="2400" dirty="0" smtClean="0">
                <a:solidFill>
                  <a:schemeClr val="tx1"/>
                </a:solidFill>
              </a:rPr>
              <a:t>within/across </a:t>
            </a:r>
            <a:r>
              <a:rPr lang="en-US" sz="2400" dirty="0">
                <a:solidFill>
                  <a:schemeClr val="tx1"/>
                </a:solidFill>
              </a:rPr>
              <a:t>colleges, disciplines, and core </a:t>
            </a:r>
            <a:r>
              <a:rPr lang="en-US" sz="2400" dirty="0" smtClean="0">
                <a:solidFill>
                  <a:schemeClr val="tx1"/>
                </a:solidFill>
              </a:rPr>
              <a:t>domains </a:t>
            </a:r>
            <a:r>
              <a:rPr lang="en-US" sz="2400" dirty="0">
                <a:solidFill>
                  <a:schemeClr val="tx1"/>
                </a:solidFill>
              </a:rPr>
              <a:t>of research interests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Networks </a:t>
            </a:r>
            <a:r>
              <a:rPr lang="en-US" sz="2400" dirty="0" smtClean="0">
                <a:solidFill>
                  <a:schemeClr val="tx1"/>
                </a:solidFill>
              </a:rPr>
              <a:t>show who: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work </a:t>
            </a:r>
            <a:r>
              <a:rPr lang="en-US" sz="2400" dirty="0">
                <a:solidFill>
                  <a:schemeClr val="tx1"/>
                </a:solidFill>
              </a:rPr>
              <a:t>together </a:t>
            </a:r>
            <a:r>
              <a:rPr lang="en-US" sz="2400" dirty="0" smtClean="0">
                <a:solidFill>
                  <a:schemeClr val="tx1"/>
                </a:solidFill>
              </a:rPr>
              <a:t>frequently</a:t>
            </a:r>
            <a:endParaRPr lang="en-US" sz="2400" dirty="0"/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are </a:t>
            </a:r>
            <a:r>
              <a:rPr lang="en-US" sz="2400" dirty="0">
                <a:solidFill>
                  <a:schemeClr val="tx1"/>
                </a:solidFill>
              </a:rPr>
              <a:t>high-productivity </a:t>
            </a:r>
            <a:r>
              <a:rPr lang="en-US" sz="2400" dirty="0" smtClean="0">
                <a:solidFill>
                  <a:schemeClr val="tx1"/>
                </a:solidFill>
              </a:rPr>
              <a:t>hubs</a:t>
            </a:r>
            <a:endParaRPr lang="en-US" sz="2400" dirty="0"/>
          </a:p>
          <a:p>
            <a:pPr lvl="1"/>
            <a:r>
              <a:rPr lang="en-US" sz="2400" dirty="0"/>
              <a:t>h</a:t>
            </a:r>
            <a:r>
              <a:rPr lang="en-US" sz="2400" dirty="0" smtClean="0"/>
              <a:t>ave unrealized opportunities.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4403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Hierarchical Network View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24000"/>
            <a:ext cx="8851496" cy="4267200"/>
          </a:xfrm>
          <a:prstGeom prst="rect">
            <a:avLst/>
          </a:prstGeom>
        </p:spPr>
      </p:pic>
      <p:pic>
        <p:nvPicPr>
          <p:cNvPr id="5" name="Picture 4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1295400"/>
            <a:ext cx="8839200" cy="444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415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Bundle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1" y="1524001"/>
            <a:ext cx="5867400" cy="429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120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Hierarchical Concept Network</a:t>
            </a:r>
            <a:endParaRPr lang="en-US" dirty="0"/>
          </a:p>
        </p:txBody>
      </p:sp>
      <p:pic>
        <p:nvPicPr>
          <p:cNvPr id="6" name="Picture 5" descr="Screen Shot 2015-08-06 at 12.26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0"/>
            <a:ext cx="7391400" cy="4358431"/>
          </a:xfrm>
          <a:prstGeom prst="rect">
            <a:avLst/>
          </a:prstGeom>
        </p:spPr>
      </p:pic>
      <p:pic>
        <p:nvPicPr>
          <p:cNvPr id="7" name="Picture 6" descr="Screen Shot 2015-08-06 at 12.30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125347"/>
            <a:ext cx="3352800" cy="513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61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Cautions &amp;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Extrapolating </a:t>
            </a:r>
            <a:r>
              <a:rPr lang="en-US" sz="2400" dirty="0"/>
              <a:t>collaboration networks backwards in time with old publication data using knowledge </a:t>
            </a:r>
            <a:r>
              <a:rPr lang="en-US" sz="2400" dirty="0" smtClean="0"/>
              <a:t>of </a:t>
            </a:r>
            <a:r>
              <a:rPr lang="en-US" sz="2400" dirty="0"/>
              <a:t>current college affiliation may produce false positives </a:t>
            </a:r>
            <a:endParaRPr lang="en-US" sz="2400" dirty="0" smtClean="0"/>
          </a:p>
          <a:p>
            <a:pPr marL="0" indent="0">
              <a:buNone/>
            </a:pPr>
            <a:endParaRPr lang="en-US" sz="1400" dirty="0"/>
          </a:p>
          <a:p>
            <a:r>
              <a:rPr lang="en-US" sz="2400" dirty="0" smtClean="0"/>
              <a:t>Publications </a:t>
            </a:r>
            <a:r>
              <a:rPr lang="en-US" sz="2400" dirty="0"/>
              <a:t>are harvested from Scopus only; database is extensive but not comprehensive </a:t>
            </a:r>
            <a:endParaRPr lang="en-US" sz="2400" dirty="0" smtClean="0"/>
          </a:p>
          <a:p>
            <a:pPr marL="0" indent="0">
              <a:buNone/>
            </a:pPr>
            <a:endParaRPr lang="en-US" sz="1400" dirty="0"/>
          </a:p>
          <a:p>
            <a:r>
              <a:rPr lang="en-US" sz="2400" dirty="0" smtClean="0"/>
              <a:t>Current </a:t>
            </a:r>
            <a:r>
              <a:rPr lang="en-US" sz="2400" dirty="0"/>
              <a:t>configuration of PeopleSoft and limitations in how much data on researcher title/ranks and </a:t>
            </a:r>
            <a:r>
              <a:rPr lang="en-US" sz="2400" dirty="0" smtClean="0"/>
              <a:t>affiliations </a:t>
            </a:r>
            <a:r>
              <a:rPr lang="en-US" sz="2400" dirty="0"/>
              <a:t>can be ingested by </a:t>
            </a:r>
            <a:r>
              <a:rPr lang="en-US" sz="2400" dirty="0" err="1"/>
              <a:t>Experts@MN</a:t>
            </a:r>
            <a:r>
              <a:rPr lang="en-US" sz="2400" dirty="0"/>
              <a:t> may mean some missed </a:t>
            </a:r>
            <a:r>
              <a:rPr lang="en-US" sz="2400" dirty="0" smtClean="0"/>
              <a:t>connections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86227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4678</TotalTime>
  <Words>386</Words>
  <Application>Microsoft Macintosh PowerPoint</Application>
  <PresentationFormat>On-screen Show (4:3)</PresentationFormat>
  <Paragraphs>76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 VISUALIZING COLLABORATIONS  Coauthorship Networks</vt:lpstr>
      <vt:lpstr>The Need </vt:lpstr>
      <vt:lpstr>Informatics/Data Services Specialist</vt:lpstr>
      <vt:lpstr>What Data is Represented? </vt:lpstr>
      <vt:lpstr>What Can We Analyze? </vt:lpstr>
      <vt:lpstr>Hierarchical Network View</vt:lpstr>
      <vt:lpstr>Bundle</vt:lpstr>
      <vt:lpstr>Hierarchical Concept Network</vt:lpstr>
      <vt:lpstr>Cautions &amp; Limitations</vt:lpstr>
      <vt:lpstr>Reaching Out</vt:lpstr>
      <vt:lpstr>PowerPoint Presentation</vt:lpstr>
      <vt:lpstr>PowerPoint Presentation</vt:lpstr>
      <vt:lpstr>PowerPoint Presentation</vt:lpstr>
      <vt:lpstr>PowerPoint Presentation</vt:lpstr>
      <vt:lpstr>Finding the Balance</vt:lpstr>
    </vt:vector>
  </TitlesOfParts>
  <Manager/>
  <Company>University Relations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University Relations</dc:creator>
  <cp:keywords/>
  <dc:description/>
  <cp:lastModifiedBy>Kate McCready</cp:lastModifiedBy>
  <cp:revision>18</cp:revision>
  <dcterms:created xsi:type="dcterms:W3CDTF">2007-07-20T20:09:18Z</dcterms:created>
  <dcterms:modified xsi:type="dcterms:W3CDTF">2015-08-06T17:33:06Z</dcterms:modified>
  <cp:category/>
</cp:coreProperties>
</file>